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343" r:id="rId5"/>
    <p:sldId id="260" r:id="rId6"/>
    <p:sldId id="261" r:id="rId7"/>
    <p:sldId id="263" r:id="rId8"/>
    <p:sldId id="262" r:id="rId9"/>
    <p:sldId id="264" r:id="rId10"/>
    <p:sldId id="265" r:id="rId11"/>
    <p:sldId id="266" r:id="rId12"/>
    <p:sldId id="267" r:id="rId13"/>
    <p:sldId id="268" r:id="rId14"/>
    <p:sldId id="269" r:id="rId15"/>
    <p:sldId id="339" r:id="rId16"/>
    <p:sldId id="270" r:id="rId17"/>
    <p:sldId id="271" r:id="rId18"/>
    <p:sldId id="272" r:id="rId19"/>
    <p:sldId id="273" r:id="rId20"/>
    <p:sldId id="275" r:id="rId21"/>
    <p:sldId id="274" r:id="rId22"/>
    <p:sldId id="276" r:id="rId23"/>
    <p:sldId id="278" r:id="rId24"/>
    <p:sldId id="337" r:id="rId25"/>
    <p:sldId id="335" r:id="rId26"/>
    <p:sldId id="336" r:id="rId27"/>
    <p:sldId id="341" r:id="rId28"/>
    <p:sldId id="338" r:id="rId29"/>
    <p:sldId id="333" r:id="rId30"/>
    <p:sldId id="334" r:id="rId31"/>
    <p:sldId id="330" r:id="rId32"/>
    <p:sldId id="331" r:id="rId33"/>
    <p:sldId id="332" r:id="rId34"/>
    <p:sldId id="279" r:id="rId35"/>
    <p:sldId id="329" r:id="rId36"/>
    <p:sldId id="342" r:id="rId37"/>
    <p:sldId id="280" r:id="rId38"/>
    <p:sldId id="281" r:id="rId39"/>
    <p:sldId id="282" r:id="rId40"/>
    <p:sldId id="283" r:id="rId41"/>
    <p:sldId id="285" r:id="rId42"/>
    <p:sldId id="286" r:id="rId43"/>
    <p:sldId id="287" r:id="rId44"/>
    <p:sldId id="288" r:id="rId45"/>
    <p:sldId id="289" r:id="rId46"/>
    <p:sldId id="32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5AE709-532F-2E6B-2AB2-95555DBE2B7F}" name="Ray Christian Cristobal" initials="RC" userId="S::cristobal.r@northeastern.edu::8f478a68-b23d-44c4-91a8-48e3644de424" providerId="AD"/>
  <p188:author id="{98DB9361-655D-AA79-00D8-C63D82AE9337}" name="Guest User" initials="GU" userId="S::urn:spo:anon#22891e146063f025ca8c77dfe2a35d4d9761c9fb27ca0351b1e414cea1399ddc::" providerId="AD"/>
  <p188:author id="{6AEAE57B-D466-7D54-F133-5A080A5316AD}" name="Christian Cristobal - Auto Europe" initials="CE" userId="S::ccristobal@aemaine.com::cc6af124-9fc0-4e9d-adbc-606edb5e9e01" providerId="AD"/>
  <p188:author id="{45E27AAF-B8C2-7A1C-50FB-B33631BBD1B0}" name="Donna Arnott - Auto Europe" initials="" userId="S::darnott@aemaine.com::4ac7526f-fc2a-4ee9-9c26-093d1bf67b69" providerId="AD"/>
  <p188:author id="{D0B977B6-060B-9F0F-3588-DB1C27AF4283}" name="Genevieve Carroll - Auto Europe" initials="GE" userId="S::gecarroll@aemaine.com::09f4c448-3883-428c-9dca-e410e0b1a83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74"/>
  </p:normalViewPr>
  <p:slideViewPr>
    <p:cSldViewPr snapToGrid="0">
      <p:cViewPr varScale="1">
        <p:scale>
          <a:sx n="87" d="100"/>
          <a:sy n="87" d="100"/>
        </p:scale>
        <p:origin x="10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37200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210568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41107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17092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14069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190205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007268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65508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343457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401655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046563-139F-4645-A7D4-F7A72F1B5DE2}"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B6F2F3-A549-3249-8506-D038A67E7053}" type="slidenum">
              <a:rPr lang="en-US" smtClean="0"/>
              <a:t>‹#›</a:t>
            </a:fld>
            <a:endParaRPr lang="en-US" dirty="0"/>
          </a:p>
        </p:txBody>
      </p:sp>
    </p:spTree>
    <p:extLst>
      <p:ext uri="{BB962C8B-B14F-4D97-AF65-F5344CB8AC3E}">
        <p14:creationId xmlns:p14="http://schemas.microsoft.com/office/powerpoint/2010/main" val="2489892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46563-139F-4645-A7D4-F7A72F1B5DE2}" type="datetimeFigureOut">
              <a:rPr lang="en-US" smtClean="0"/>
              <a:t>12/4/2025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6F2F3-A549-3249-8506-D038A67E7053}" type="slidenum">
              <a:rPr lang="en-US" smtClean="0"/>
              <a:t>‹#›</a:t>
            </a:fld>
            <a:endParaRPr lang="en-US" dirty="0"/>
          </a:p>
        </p:txBody>
      </p:sp>
    </p:spTree>
    <p:extLst>
      <p:ext uri="{BB962C8B-B14F-4D97-AF65-F5344CB8AC3E}">
        <p14:creationId xmlns:p14="http://schemas.microsoft.com/office/powerpoint/2010/main" val="950825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9.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image" Target="../media/image43.jpeg"/><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partners.autoeurope.com" TargetMode="External"/><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mailto:ticketing@autoeurope.com" TargetMode="External"/><Relationship Id="rId4" Type="http://schemas.openxmlformats.org/officeDocument/2006/relationships/hyperlink" Target="mailto:reservations@autoeurope.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autoeurope.com/agents-affiliates/" TargetMode="Externa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image" Target="../media/image14.jpeg"/><Relationship Id="rId16"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mailto:beatrates@autoeurope.com" TargetMode="External"/><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autoeurope.com/beatrate/%20&#820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oad leading to the ocean&#10;&#10;Description automatically generated">
            <a:extLst>
              <a:ext uri="{FF2B5EF4-FFF2-40B4-BE49-F238E27FC236}">
                <a16:creationId xmlns:a16="http://schemas.microsoft.com/office/drawing/2014/main" id="{10E0E67A-5BC3-937C-BAD7-431B5C1F1E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
            <a:ext cx="8985090" cy="6858001"/>
          </a:xfrm>
          <a:prstGeom prst="rect">
            <a:avLst/>
          </a:prstGeom>
        </p:spPr>
      </p:pic>
      <p:sp>
        <p:nvSpPr>
          <p:cNvPr id="5" name="Freeform 4">
            <a:extLst>
              <a:ext uri="{FF2B5EF4-FFF2-40B4-BE49-F238E27FC236}">
                <a16:creationId xmlns:a16="http://schemas.microsoft.com/office/drawing/2014/main" id="{00E6CC09-8FDE-7872-D5CC-13B93AE97F26}"/>
              </a:ext>
            </a:extLst>
          </p:cNvPr>
          <p:cNvSpPr/>
          <p:nvPr/>
        </p:nvSpPr>
        <p:spPr>
          <a:xfrm>
            <a:off x="5728447" y="0"/>
            <a:ext cx="6463552" cy="6858000"/>
          </a:xfrm>
          <a:custGeom>
            <a:avLst/>
            <a:gdLst>
              <a:gd name="connsiteX0" fmla="*/ 53788 w 9789459"/>
              <a:gd name="connsiteY0" fmla="*/ 107577 h 7180730"/>
              <a:gd name="connsiteX1" fmla="*/ 3899647 w 9789459"/>
              <a:gd name="connsiteY1" fmla="*/ 7180730 h 7180730"/>
              <a:gd name="connsiteX2" fmla="*/ 9789459 w 9789459"/>
              <a:gd name="connsiteY2" fmla="*/ 7180730 h 7180730"/>
              <a:gd name="connsiteX3" fmla="*/ 9789459 w 9789459"/>
              <a:gd name="connsiteY3" fmla="*/ 0 h 7180730"/>
              <a:gd name="connsiteX4" fmla="*/ 0 w 9789459"/>
              <a:gd name="connsiteY4" fmla="*/ 0 h 7180730"/>
              <a:gd name="connsiteX5" fmla="*/ 53788 w 9789459"/>
              <a:gd name="connsiteY5" fmla="*/ 107577 h 718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9459" h="7180730">
                <a:moveTo>
                  <a:pt x="53788" y="107577"/>
                </a:moveTo>
                <a:lnTo>
                  <a:pt x="3899647" y="7180730"/>
                </a:lnTo>
                <a:lnTo>
                  <a:pt x="9789459" y="7180730"/>
                </a:lnTo>
                <a:lnTo>
                  <a:pt x="9789459" y="0"/>
                </a:lnTo>
                <a:lnTo>
                  <a:pt x="0" y="0"/>
                </a:lnTo>
                <a:lnTo>
                  <a:pt x="53788" y="1075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E04E710-C58D-80FD-649C-83D9A8740B71}"/>
              </a:ext>
            </a:extLst>
          </p:cNvPr>
          <p:cNvSpPr/>
          <p:nvPr/>
        </p:nvSpPr>
        <p:spPr>
          <a:xfrm>
            <a:off x="5728446" y="2836797"/>
            <a:ext cx="5886402" cy="68133"/>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5AFB0E9-63A7-B514-1190-57DF1CCF3476}"/>
              </a:ext>
            </a:extLst>
          </p:cNvPr>
          <p:cNvSpPr/>
          <p:nvPr/>
        </p:nvSpPr>
        <p:spPr>
          <a:xfrm>
            <a:off x="-1" y="5929313"/>
            <a:ext cx="12192001" cy="928687"/>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79E9B4B-90FE-8FC1-FBC7-CA6C1BDE3117}"/>
              </a:ext>
            </a:extLst>
          </p:cNvPr>
          <p:cNvSpPr txBox="1"/>
          <p:nvPr/>
        </p:nvSpPr>
        <p:spPr>
          <a:xfrm>
            <a:off x="7164468" y="2899462"/>
            <a:ext cx="7652824" cy="646331"/>
          </a:xfrm>
          <a:prstGeom prst="rect">
            <a:avLst/>
          </a:prstGeom>
          <a:noFill/>
        </p:spPr>
        <p:txBody>
          <a:bodyPr wrap="square" lIns="91440" tIns="45720" rIns="91440" bIns="45720" rtlCol="0" anchor="t">
            <a:spAutoFit/>
          </a:bodyPr>
          <a:lstStyle/>
          <a:p>
            <a:pPr algn="ctr"/>
            <a:r>
              <a:rPr lang="en-US" sz="3600" dirty="0">
                <a:solidFill>
                  <a:srgbClr val="0B2033"/>
                </a:solidFill>
                <a:latin typeface="Montserrat"/>
              </a:rPr>
              <a:t>2025</a:t>
            </a:r>
          </a:p>
        </p:txBody>
      </p:sp>
      <p:pic>
        <p:nvPicPr>
          <p:cNvPr id="18" name="Picture 17">
            <a:extLst>
              <a:ext uri="{FF2B5EF4-FFF2-40B4-BE49-F238E27FC236}">
                <a16:creationId xmlns:a16="http://schemas.microsoft.com/office/drawing/2014/main" id="{70B0A3AA-8481-A65F-527A-CB15599AE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0896" y="4435674"/>
            <a:ext cx="4521200" cy="2374900"/>
          </a:xfrm>
          <a:prstGeom prst="rect">
            <a:avLst/>
          </a:prstGeom>
        </p:spPr>
      </p:pic>
      <p:pic>
        <p:nvPicPr>
          <p:cNvPr id="19" name="Picture 18">
            <a:extLst>
              <a:ext uri="{FF2B5EF4-FFF2-40B4-BE49-F238E27FC236}">
                <a16:creationId xmlns:a16="http://schemas.microsoft.com/office/drawing/2014/main" id="{6BB21524-3547-E03A-A215-865AE9AA8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6027" y="4540452"/>
            <a:ext cx="4521200" cy="2139583"/>
          </a:xfrm>
          <a:prstGeom prst="rect">
            <a:avLst/>
          </a:prstGeom>
        </p:spPr>
      </p:pic>
      <p:pic>
        <p:nvPicPr>
          <p:cNvPr id="2" name="Picture 1" descr="A red white and blue logo&#10;&#10;Description automatically generated">
            <a:extLst>
              <a:ext uri="{FF2B5EF4-FFF2-40B4-BE49-F238E27FC236}">
                <a16:creationId xmlns:a16="http://schemas.microsoft.com/office/drawing/2014/main" id="{1A2C8B51-A116-0CF2-C80C-E5F9120F14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66262" y="2142594"/>
            <a:ext cx="2756019" cy="578795"/>
          </a:xfrm>
          <a:prstGeom prst="rect">
            <a:avLst/>
          </a:prstGeom>
        </p:spPr>
      </p:pic>
    </p:spTree>
    <p:extLst>
      <p:ext uri="{BB962C8B-B14F-4D97-AF65-F5344CB8AC3E}">
        <p14:creationId xmlns:p14="http://schemas.microsoft.com/office/powerpoint/2010/main" val="262174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E3536-19EA-7E2C-FA76-1509C76DEA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420625"/>
            <a:ext cx="6096004"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BDF2A38B-3354-6153-E2FF-4B215AD87F04}"/>
              </a:ext>
            </a:extLst>
          </p:cNvPr>
          <p:cNvGrpSpPr/>
          <p:nvPr/>
        </p:nvGrpSpPr>
        <p:grpSpPr>
          <a:xfrm>
            <a:off x="9750418" y="6258269"/>
            <a:ext cx="2337273" cy="527870"/>
            <a:chOff x="9750418" y="6258269"/>
            <a:chExt cx="2337273" cy="527870"/>
          </a:xfrm>
        </p:grpSpPr>
        <p:pic>
          <p:nvPicPr>
            <p:cNvPr id="25" name="Picture 24">
              <a:extLst>
                <a:ext uri="{FF2B5EF4-FFF2-40B4-BE49-F238E27FC236}">
                  <a16:creationId xmlns:a16="http://schemas.microsoft.com/office/drawing/2014/main" id="{6337E7D0-C6D4-4FCF-AC63-ACD0BABAD4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21152" y="6258269"/>
              <a:ext cx="2056766" cy="325438"/>
            </a:xfrm>
            <a:prstGeom prst="rect">
              <a:avLst/>
            </a:prstGeom>
          </p:spPr>
        </p:pic>
        <p:sp>
          <p:nvSpPr>
            <p:cNvPr id="26" name="TextBox 25">
              <a:extLst>
                <a:ext uri="{FF2B5EF4-FFF2-40B4-BE49-F238E27FC236}">
                  <a16:creationId xmlns:a16="http://schemas.microsoft.com/office/drawing/2014/main" id="{807B0348-75A4-8373-6B59-1BD2625981F9}"/>
                </a:ext>
              </a:extLst>
            </p:cNvPr>
            <p:cNvSpPr txBox="1"/>
            <p:nvPr/>
          </p:nvSpPr>
          <p:spPr>
            <a:xfrm>
              <a:off x="9750418" y="6532223"/>
              <a:ext cx="2337273" cy="253916"/>
            </a:xfrm>
            <a:prstGeom prst="rect">
              <a:avLst/>
            </a:prstGeom>
            <a:noFill/>
          </p:spPr>
          <p:txBody>
            <a:bodyPr wrap="square" rtlCol="0">
              <a:spAutoFit/>
            </a:bodyPr>
            <a:lstStyle/>
            <a:p>
              <a:pPr algn="ctr"/>
              <a:r>
                <a:rPr lang="en-US" sz="1050" dirty="0">
                  <a:solidFill>
                    <a:srgbClr val="0B2033"/>
                  </a:solidFill>
                  <a:latin typeface="Montserrat" pitchFamily="2" charset="77"/>
                  <a:ea typeface="Roboto" panose="02000000000000000000" pitchFamily="2" charset="0"/>
                  <a:cs typeface="Roboto" panose="02000000000000000000" pitchFamily="2" charset="0"/>
                </a:rPr>
                <a:t>Great Prices and Best Service</a:t>
              </a: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02876" y="1721322"/>
            <a:ext cx="4282249" cy="830997"/>
          </a:xfrm>
          <a:prstGeom prst="rect">
            <a:avLst/>
          </a:prstGeom>
          <a:noFill/>
        </p:spPr>
        <p:txBody>
          <a:bodyPr wrap="square" lIns="91440" tIns="45720" rIns="91440" bIns="45720" rtlCol="0" anchor="t">
            <a:spAutoFit/>
          </a:bodyPr>
          <a:lstStyle/>
          <a:p>
            <a:pPr algn="ctr" defTabSz="859536">
              <a:spcBef>
                <a:spcPts val="300"/>
              </a:spcBef>
              <a:defRPr sz="3900" b="0">
                <a:solidFill>
                  <a:srgbClr val="132133"/>
                </a:solidFill>
                <a:latin typeface="Montserrat-Bold"/>
                <a:ea typeface="Montserrat-Bold"/>
                <a:cs typeface="Montserrat-Bold"/>
                <a:sym typeface="Montserrat-Bold"/>
              </a:defRPr>
            </a:pPr>
            <a:r>
              <a:rPr lang="en-US" sz="2400" b="1" dirty="0">
                <a:latin typeface="Montserrat"/>
              </a:rPr>
              <a:t>INCREASED COMMISSION</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875960" y="2690234"/>
            <a:ext cx="4738075" cy="1890261"/>
          </a:xfrm>
          <a:prstGeom prst="rect">
            <a:avLst/>
          </a:prstGeom>
          <a:noFill/>
        </p:spPr>
        <p:txBody>
          <a:bodyPr wrap="square" lIns="91440" tIns="45720" rIns="91440" bIns="45720" rtlCol="0" anchor="t">
            <a:spAutoFit/>
          </a:bodyPr>
          <a:lstStyle/>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Guaranteed to receive </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between 10-15% commission</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through Auto Europe</a:t>
            </a:r>
            <a:endParaRPr lang="en-US" sz="1600" dirty="0">
              <a:solidFill>
                <a:srgbClr val="31353F"/>
              </a:solidFill>
              <a:latin typeface="Montserrat"/>
            </a:endParaRP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vs. </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Potentially receiving 5%-10% commission</a:t>
            </a:r>
          </a:p>
          <a:p>
            <a:pPr algn="ctr" defTabSz="859536">
              <a:spcBef>
                <a:spcPts val="500"/>
              </a:spcBef>
              <a:defRPr sz="2000" b="0">
                <a:solidFill>
                  <a:srgbClr val="132133"/>
                </a:solidFill>
                <a:latin typeface="Montserrat-Regular"/>
                <a:ea typeface="Montserrat-Regular"/>
                <a:cs typeface="Montserrat-Regular"/>
                <a:sym typeface="Montserrat-Regular"/>
              </a:defRPr>
            </a:pPr>
            <a:r>
              <a:rPr lang="en-US" sz="1600" dirty="0">
                <a:latin typeface="Montserrat"/>
              </a:rPr>
              <a:t>when using most suppliers directly.</a:t>
            </a:r>
          </a:p>
        </p:txBody>
      </p:sp>
      <p:grpSp>
        <p:nvGrpSpPr>
          <p:cNvPr id="11" name="Group 10">
            <a:extLst>
              <a:ext uri="{FF2B5EF4-FFF2-40B4-BE49-F238E27FC236}">
                <a16:creationId xmlns:a16="http://schemas.microsoft.com/office/drawing/2014/main" id="{9CED0ABD-D3EA-86CC-66CC-6EA91AF3B651}"/>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34DE3E8E-BE50-7F40-C23E-4693AC5D5417}"/>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87EDA1BD-D249-2186-78C2-3F5505528E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79703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03DA76-552E-542B-D07F-E799403EDC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82"/>
          <a:stretch/>
        </p:blipFill>
        <p:spPr>
          <a:xfrm>
            <a:off x="0" y="372100"/>
            <a:ext cx="6095998" cy="5750254"/>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26048" y="1894901"/>
            <a:ext cx="4343359" cy="461665"/>
          </a:xfrm>
          <a:prstGeom prst="rect">
            <a:avLst/>
          </a:prstGeom>
          <a:noFill/>
        </p:spPr>
        <p:txBody>
          <a:bodyPr wrap="square" lIns="91440" tIns="45720" rIns="91440" bIns="45720" rtlCol="0" anchor="t">
            <a:spAutoFit/>
          </a:bodyPr>
          <a:lstStyle/>
          <a:p>
            <a:pPr algn="ctr" defTabSz="859536">
              <a:spcBef>
                <a:spcPts val="300"/>
              </a:spcBef>
              <a:defRPr sz="3900" b="0">
                <a:solidFill>
                  <a:srgbClr val="132133"/>
                </a:solidFill>
                <a:latin typeface="Montserrat-Bold"/>
                <a:ea typeface="Montserrat-Bold"/>
                <a:cs typeface="Montserrat-Bold"/>
                <a:sym typeface="Montserrat-Bold"/>
              </a:defRPr>
            </a:pPr>
            <a:r>
              <a:rPr lang="en-US" sz="2400" b="1" dirty="0">
                <a:latin typeface="Montserrat"/>
              </a:rPr>
              <a:t>EXPERIENCE MATTERS</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350799" y="2515180"/>
            <a:ext cx="5489776" cy="1615827"/>
          </a:xfrm>
          <a:prstGeom prst="rect">
            <a:avLst/>
          </a:prstGeom>
          <a:noFill/>
        </p:spPr>
        <p:txBody>
          <a:bodyPr wrap="square" lIns="91440" tIns="45720" rIns="91440" bIns="45720" rtlCol="0" anchor="t">
            <a:spAutoFit/>
          </a:bodyPr>
          <a:lstStyle/>
          <a:p>
            <a:pPr algn="ctr" defTabSz="914400">
              <a:spcBef>
                <a:spcPts val="400"/>
              </a:spcBef>
              <a:defRPr sz="4200" b="0">
                <a:solidFill>
                  <a:srgbClr val="132133"/>
                </a:solidFill>
                <a:latin typeface="Montserrat-Bold"/>
                <a:ea typeface="Montserrat-Bold"/>
                <a:cs typeface="Montserrat-Bold"/>
                <a:sym typeface="Montserrat-Bold"/>
              </a:defRPr>
            </a:pPr>
            <a:r>
              <a:rPr lang="en-US" sz="1400" dirty="0">
                <a:latin typeface="Montserrat"/>
              </a:rPr>
              <a:t>Proudly celebrating over 70 years of experience</a:t>
            </a:r>
          </a:p>
          <a:p>
            <a:pPr algn="ctr" defTabSz="914400">
              <a:spcBef>
                <a:spcPts val="400"/>
              </a:spcBef>
              <a:defRPr sz="4200" b="0">
                <a:solidFill>
                  <a:srgbClr val="132133"/>
                </a:solidFill>
                <a:latin typeface="Montserrat-Bold"/>
                <a:ea typeface="Montserrat-Bold"/>
                <a:cs typeface="Montserrat-Bold"/>
                <a:sym typeface="Montserrat-Bold"/>
              </a:defRPr>
            </a:pPr>
            <a:r>
              <a:rPr lang="en-US" sz="1400" dirty="0">
                <a:latin typeface="Montserrat"/>
              </a:rPr>
              <a:t>advocating, educating, adapting &amp; supporting </a:t>
            </a:r>
          </a:p>
          <a:p>
            <a:pPr algn="ctr" defTabSz="914400">
              <a:spcBef>
                <a:spcPts val="400"/>
              </a:spcBef>
              <a:defRPr sz="4200" b="0">
                <a:solidFill>
                  <a:srgbClr val="132133"/>
                </a:solidFill>
                <a:latin typeface="Montserrat-Bold"/>
                <a:ea typeface="Montserrat-Bold"/>
                <a:cs typeface="Montserrat-Bold"/>
                <a:sym typeface="Montserrat-Bold"/>
              </a:defRPr>
            </a:pPr>
            <a:r>
              <a:rPr lang="en-US" sz="1400" dirty="0">
                <a:latin typeface="Montserrat"/>
              </a:rPr>
              <a:t>our Advisor Partners.</a:t>
            </a:r>
          </a:p>
          <a:p>
            <a:pPr algn="ctr" defTabSz="914400">
              <a:spcBef>
                <a:spcPts val="400"/>
              </a:spcBef>
              <a:defRPr sz="4200" b="0">
                <a:solidFill>
                  <a:srgbClr val="132133"/>
                </a:solidFill>
                <a:latin typeface="Montserrat-Bold"/>
                <a:ea typeface="Montserrat-Bold"/>
                <a:cs typeface="Montserrat-Bold"/>
                <a:sym typeface="Montserrat-Bold"/>
              </a:defRPr>
            </a:pPr>
            <a:endParaRPr lang="en-US" sz="1400" dirty="0">
              <a:latin typeface="Montserrat"/>
            </a:endParaRP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400" dirty="0">
                <a:latin typeface="Montserrat"/>
              </a:rPr>
              <a:t>You can count on Auto Europe to deliver industry leading insight, information &amp; service with each call. </a:t>
            </a:r>
          </a:p>
        </p:txBody>
      </p:sp>
      <p:grpSp>
        <p:nvGrpSpPr>
          <p:cNvPr id="11" name="Group 10">
            <a:extLst>
              <a:ext uri="{FF2B5EF4-FFF2-40B4-BE49-F238E27FC236}">
                <a16:creationId xmlns:a16="http://schemas.microsoft.com/office/drawing/2014/main" id="{8015AF83-BD91-1A52-A76B-24314EEC1BB2}"/>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94A508E9-0A49-6760-A181-41B7C50D43C2}"/>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DF700D34-B3BA-1291-AEE1-79143E080C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40201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7A9EA-7E3D-7DF8-8696-D4D76B78C7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13239"/>
            <a:ext cx="6096002"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1"/>
            <a:ext cx="12192001" cy="1052965"/>
            <a:chOff x="-1" y="1"/>
            <a:chExt cx="12192001" cy="1052965"/>
          </a:xfrm>
        </p:grpSpPr>
        <p:sp>
          <p:nvSpPr>
            <p:cNvPr id="2" name="Rectangle 1">
              <a:extLst>
                <a:ext uri="{FF2B5EF4-FFF2-40B4-BE49-F238E27FC236}">
                  <a16:creationId xmlns:a16="http://schemas.microsoft.com/office/drawing/2014/main" id="{C0FEEEF0-446E-FBF9-5E06-9474CF7B59FB}"/>
                </a:ext>
              </a:extLst>
            </p:cNvPr>
            <p:cNvSpPr/>
            <p:nvPr/>
          </p:nvSpPr>
          <p:spPr>
            <a:xfrm>
              <a:off x="0" y="788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42089" y="1912638"/>
            <a:ext cx="4282249" cy="461665"/>
          </a:xfrm>
          <a:prstGeom prst="rect">
            <a:avLst/>
          </a:prstGeom>
          <a:noFill/>
        </p:spPr>
        <p:txBody>
          <a:bodyPr wrap="square" lIns="91440" tIns="45720" rIns="91440" bIns="45720" rtlCol="0" anchor="t">
            <a:spAutoFit/>
          </a:bodyPr>
          <a:lstStyle/>
          <a:p>
            <a:pPr algn="ctr" defTabSz="859536">
              <a:spcBef>
                <a:spcPts val="300"/>
              </a:spcBef>
              <a:defRPr sz="3900" b="0">
                <a:solidFill>
                  <a:srgbClr val="132133"/>
                </a:solidFill>
                <a:latin typeface="Montserrat-Bold"/>
                <a:ea typeface="Montserrat-Bold"/>
                <a:cs typeface="Montserrat-Bold"/>
                <a:sym typeface="Montserrat-Bold"/>
              </a:defRPr>
            </a:pPr>
            <a:r>
              <a:rPr lang="en-US" sz="2400" b="1" dirty="0">
                <a:latin typeface="Montserrat"/>
              </a:rPr>
              <a:t>24/7 SUPPORT</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793582" y="2515180"/>
            <a:ext cx="4779264" cy="2500685"/>
          </a:xfrm>
          <a:prstGeom prst="rect">
            <a:avLst/>
          </a:prstGeom>
          <a:noFill/>
        </p:spPr>
        <p:txBody>
          <a:bodyPr wrap="square" lIns="91440" tIns="45720" rIns="91440" bIns="45720" rtlCol="0" anchor="t">
            <a:spAutoFit/>
          </a:bodyPr>
          <a:lstStyle/>
          <a:p>
            <a:pPr marL="285750" lvl="3" indent="-285750" algn="l" defTabSz="877822">
              <a:buFont typeface="Arial" charset="0"/>
              <a:buChar char="•"/>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panose="02000505000000020004"/>
                <a:cs typeface="Montserrat-Regular" panose="02000505000000020004"/>
                <a:sym typeface="Montserrat-Regular"/>
              </a:rPr>
              <a:t>Around the clock rental support &amp; client advocacy </a:t>
            </a:r>
            <a:r>
              <a:rPr lang="en-PH" sz="1600" u="dbl" dirty="0">
                <a:solidFill>
                  <a:srgbClr val="132133"/>
                </a:solidFill>
                <a:latin typeface="Montserrat"/>
                <a:ea typeface="Montserrat-Regular"/>
                <a:cs typeface="Montserrat-Regular"/>
                <a:sym typeface="Montserrat-Regular"/>
              </a:rPr>
              <a:t>before, during &amp; after the rental</a:t>
            </a:r>
            <a:endParaRPr lang="en-PH" sz="1600" u="dbl" dirty="0">
              <a:solidFill>
                <a:srgbClr val="132133"/>
              </a:solidFill>
              <a:latin typeface="Montserrat"/>
              <a:ea typeface="Montserrat-Regular"/>
              <a:cs typeface="Montserrat-Regular"/>
            </a:endParaRPr>
          </a:p>
          <a:p>
            <a:pPr marL="0" lvl="3" defTabSz="877822">
              <a:defRPr sz="2100">
                <a:solidFill>
                  <a:srgbClr val="132133"/>
                </a:solidFill>
                <a:latin typeface="Montserrat-Regular"/>
                <a:ea typeface="Montserrat-Regular"/>
                <a:cs typeface="Montserrat-Regular"/>
                <a:sym typeface="Montserrat-Regular"/>
              </a:defRPr>
            </a:pPr>
            <a:endParaRPr lang="en-PH" sz="1600" u="dbl" dirty="0">
              <a:solidFill>
                <a:srgbClr val="132133"/>
              </a:solidFill>
              <a:latin typeface="Montserrat"/>
              <a:ea typeface="Montserrat-Regular"/>
              <a:cs typeface="Montserrat-Regular"/>
            </a:endParaRPr>
          </a:p>
          <a:p>
            <a:pPr marL="285750" indent="-285750" defTabSz="877822">
              <a:spcBef>
                <a:spcPts val="500"/>
              </a:spcBef>
              <a:buFont typeface="Arial" charset="0"/>
              <a:buChar char="•"/>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panose="02000505000000020004"/>
                <a:cs typeface="Montserrat-Regular" panose="02000505000000020004"/>
                <a:sym typeface="Montserrat-Regular"/>
              </a:rPr>
              <a:t>International phone support from every country we service</a:t>
            </a:r>
            <a:endParaRPr lang="en-PH" sz="1600" dirty="0">
              <a:solidFill>
                <a:srgbClr val="132133"/>
              </a:solidFill>
              <a:latin typeface="Montserrat"/>
              <a:ea typeface="Montserrat-Regular"/>
              <a:cs typeface="Montserrat-Regular"/>
            </a:endParaRPr>
          </a:p>
          <a:p>
            <a:pPr defTabSz="877822">
              <a:spcBef>
                <a:spcPts val="500"/>
              </a:spcBef>
              <a:defRPr sz="2100">
                <a:solidFill>
                  <a:srgbClr val="132133"/>
                </a:solidFill>
                <a:latin typeface="Montserrat-Regular"/>
                <a:ea typeface="Montserrat-Regular"/>
                <a:cs typeface="Montserrat-Regular"/>
                <a:sym typeface="Montserrat-Regular"/>
              </a:defRPr>
            </a:pPr>
            <a:endParaRPr lang="en-PH" sz="1600" dirty="0">
              <a:solidFill>
                <a:srgbClr val="132133"/>
              </a:solidFill>
              <a:latin typeface="Montserrat"/>
              <a:ea typeface="Montserrat-Regular"/>
              <a:cs typeface="Montserrat-Regular"/>
            </a:endParaRPr>
          </a:p>
          <a:p>
            <a:pPr marL="285750" indent="-285750" defTabSz="877822">
              <a:spcBef>
                <a:spcPts val="500"/>
              </a:spcBef>
              <a:buFont typeface="Arial" charset="0"/>
              <a:buChar char="•"/>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a:cs typeface="Montserrat-Regular"/>
                <a:sym typeface="Montserrat-Regular"/>
              </a:rPr>
              <a:t>Award-winning dedicated Customer Service Claims Department at your fingertips for all post travel claims! </a:t>
            </a:r>
            <a:endParaRPr lang="en-PH" sz="1600" dirty="0">
              <a:solidFill>
                <a:srgbClr val="132133"/>
              </a:solidFill>
              <a:latin typeface="Montserrat"/>
              <a:ea typeface="Montserrat-Regular"/>
              <a:cs typeface="Montserrat-Regular"/>
            </a:endParaRPr>
          </a:p>
        </p:txBody>
      </p:sp>
      <p:grpSp>
        <p:nvGrpSpPr>
          <p:cNvPr id="11" name="Group 10">
            <a:extLst>
              <a:ext uri="{FF2B5EF4-FFF2-40B4-BE49-F238E27FC236}">
                <a16:creationId xmlns:a16="http://schemas.microsoft.com/office/drawing/2014/main" id="{8B933541-D91A-585A-4D46-4936B13296A2}"/>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4725306F-6762-3F9D-00D4-22082C249339}"/>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24D0BF30-3B79-5ED8-7613-0453D09EA6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78170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6811099" y="1196983"/>
            <a:ext cx="4477897" cy="3724096"/>
          </a:xfrm>
          <a:prstGeom prst="rect">
            <a:avLst/>
          </a:prstGeom>
          <a:noFill/>
        </p:spPr>
        <p:txBody>
          <a:bodyPr wrap="square" lIns="91440" tIns="45720" rIns="91440" bIns="45720" rtlCol="0" anchor="t">
            <a:spAutoFit/>
          </a:bodyPr>
          <a:lstStyle/>
          <a:p>
            <a:pPr algn="ctr"/>
            <a:r>
              <a:rPr lang="en-US" sz="2400" b="1" dirty="0">
                <a:latin typeface="Montserrat"/>
              </a:rPr>
              <a:t>EARN 1 FREE DAY OF CAR RENTAL IN EUROPE </a:t>
            </a:r>
            <a:endParaRPr lang="en-US" dirty="0">
              <a:latin typeface="Montserrat"/>
            </a:endParaRPr>
          </a:p>
          <a:p>
            <a:pPr algn="ctr"/>
            <a:r>
              <a:rPr lang="en-US" sz="2400" b="1" dirty="0">
                <a:latin typeface="Montserrat"/>
              </a:rPr>
              <a:t>WITH EVERY CLIENT CAR RENTAL YOU BOOK</a:t>
            </a:r>
            <a:endParaRPr lang="en-US" dirty="0">
              <a:latin typeface="Montserrat"/>
            </a:endParaRPr>
          </a:p>
          <a:p>
            <a:pPr algn="ctr"/>
            <a:endParaRPr lang="en-US" sz="2000" dirty="0">
              <a:latin typeface="Montserrat"/>
            </a:endParaRPr>
          </a:p>
          <a:p>
            <a:pPr algn="ctr"/>
            <a:r>
              <a:rPr lang="en-US" sz="2000" dirty="0">
                <a:latin typeface="Montserrat"/>
              </a:rPr>
              <a:t> </a:t>
            </a:r>
            <a:r>
              <a:rPr lang="en-US" sz="2000" dirty="0">
                <a:solidFill>
                  <a:srgbClr val="000000"/>
                </a:solidFill>
                <a:latin typeface="Montserrat"/>
                <a:sym typeface="Montserrat-Regular"/>
              </a:rPr>
              <a:t>Traveling </a:t>
            </a:r>
            <a:r>
              <a:rPr lang="en-PH" sz="2000" dirty="0">
                <a:solidFill>
                  <a:srgbClr val="132133"/>
                </a:solidFill>
                <a:latin typeface="Montserrat"/>
                <a:ea typeface="Montserrat-Regular"/>
                <a:cs typeface="Montserrat-Regular"/>
                <a:sym typeface="Montserrat-Regular"/>
              </a:rPr>
              <a:t>Outside of Europe?</a:t>
            </a:r>
          </a:p>
          <a:p>
            <a:pPr algn="ctr"/>
            <a:r>
              <a:rPr lang="en-PH" sz="2000" dirty="0">
                <a:solidFill>
                  <a:srgbClr val="132133"/>
                </a:solidFill>
                <a:latin typeface="Montserrat"/>
                <a:ea typeface="Montserrat-Regular"/>
                <a:cs typeface="Montserrat-Regular"/>
                <a:sym typeface="Montserrat-Regular"/>
              </a:rPr>
              <a:t>We offer all our Travel Advisor Partners unique TA Discounts on all our various products, services and destinations.</a:t>
            </a:r>
            <a:endParaRPr lang="en-PH" sz="2000" dirty="0">
              <a:solidFill>
                <a:srgbClr val="132133"/>
              </a:solidFill>
              <a:latin typeface="Montserrat"/>
              <a:ea typeface="Montserrat-Regular"/>
              <a:cs typeface="Montserrat-Regular"/>
            </a:endParaRPr>
          </a:p>
          <a:p>
            <a:pPr algn="ctr"/>
            <a:endParaRPr lang="en-US" sz="2000" dirty="0">
              <a:latin typeface="Montserrat"/>
            </a:endParaRPr>
          </a:p>
        </p:txBody>
      </p:sp>
      <p:sp>
        <p:nvSpPr>
          <p:cNvPr id="16" name="TextBox 15">
            <a:extLst>
              <a:ext uri="{FF2B5EF4-FFF2-40B4-BE49-F238E27FC236}">
                <a16:creationId xmlns:a16="http://schemas.microsoft.com/office/drawing/2014/main" id="{E4BD1DBB-237C-7499-5D3E-D1BF4AC3ABBC}"/>
              </a:ext>
            </a:extLst>
          </p:cNvPr>
          <p:cNvSpPr txBox="1"/>
          <p:nvPr/>
        </p:nvSpPr>
        <p:spPr>
          <a:xfrm>
            <a:off x="6715756" y="4811655"/>
            <a:ext cx="4841048" cy="584775"/>
          </a:xfrm>
          <a:prstGeom prst="rect">
            <a:avLst/>
          </a:prstGeom>
          <a:noFill/>
        </p:spPr>
        <p:txBody>
          <a:bodyPr wrap="square" lIns="91440" tIns="45720" rIns="91440" bIns="45720" rtlCol="0" anchor="t">
            <a:spAutoFit/>
          </a:bodyPr>
          <a:lstStyle/>
          <a:p>
            <a:pPr marL="0" lvl="3" algn="ctr" defTabSz="877822">
              <a:defRPr sz="2100">
                <a:solidFill>
                  <a:srgbClr val="132133"/>
                </a:solidFill>
                <a:latin typeface="Montserrat-Regular"/>
                <a:ea typeface="Montserrat-Regular"/>
                <a:cs typeface="Montserrat-Regular"/>
                <a:sym typeface="Montserrat-Regular"/>
              </a:defRPr>
            </a:pPr>
            <a:r>
              <a:rPr lang="en-PH" sz="1600" dirty="0">
                <a:solidFill>
                  <a:srgbClr val="132133"/>
                </a:solidFill>
                <a:latin typeface="Montserrat"/>
                <a:ea typeface="Montserrat-Regular"/>
                <a:cs typeface="Montserrat-Regular"/>
                <a:sym typeface="Montserrat-Regular"/>
              </a:rPr>
              <a:t> For balance inquiries and coupon redemption email: </a:t>
            </a:r>
            <a:r>
              <a:rPr lang="en-PH" sz="1600" b="1" u="sng" dirty="0">
                <a:solidFill>
                  <a:srgbClr val="0070C0"/>
                </a:solidFill>
                <a:latin typeface="Montserrat"/>
                <a:ea typeface="Montserrat-Regular" panose="02000505000000020004"/>
                <a:cs typeface="Montserrat-Regular" panose="02000505000000020004"/>
                <a:sym typeface="Montserrat-Regular"/>
              </a:rPr>
              <a:t>tasales@autoeurope.com</a:t>
            </a:r>
            <a:endParaRPr lang="en-PH" sz="1600" b="1" u="sng" dirty="0">
              <a:solidFill>
                <a:srgbClr val="0070C0"/>
              </a:solidFill>
              <a:latin typeface="Montserrat"/>
              <a:ea typeface="Montserrat-Regular"/>
              <a:cs typeface="Montserrat-Regular"/>
            </a:endParaRPr>
          </a:p>
        </p:txBody>
      </p:sp>
      <p:pic>
        <p:nvPicPr>
          <p:cNvPr id="9" name="Picture 8" descr="A white sports car with a black roof&#10;&#10;Description automatically generated">
            <a:extLst>
              <a:ext uri="{FF2B5EF4-FFF2-40B4-BE49-F238E27FC236}">
                <a16:creationId xmlns:a16="http://schemas.microsoft.com/office/drawing/2014/main" id="{5A5FA550-B3AA-9F8F-BEC3-D1DFE6E5BB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2556" y="3674510"/>
            <a:ext cx="3917658" cy="1480004"/>
          </a:xfrm>
          <a:prstGeom prst="rect">
            <a:avLst/>
          </a:prstGeom>
        </p:spPr>
      </p:pic>
      <p:pic>
        <p:nvPicPr>
          <p:cNvPr id="11" name="Picture 10" descr="A blue convertible car with a white background&#10;&#10;Description automatically generated">
            <a:extLst>
              <a:ext uri="{FF2B5EF4-FFF2-40B4-BE49-F238E27FC236}">
                <a16:creationId xmlns:a16="http://schemas.microsoft.com/office/drawing/2014/main" id="{97827471-AF44-75FA-3442-614D6817D7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004" y="2202801"/>
            <a:ext cx="2848381" cy="1201918"/>
          </a:xfrm>
          <a:prstGeom prst="rect">
            <a:avLst/>
          </a:prstGeom>
        </p:spPr>
      </p:pic>
      <p:grpSp>
        <p:nvGrpSpPr>
          <p:cNvPr id="12" name="Group 11">
            <a:extLst>
              <a:ext uri="{FF2B5EF4-FFF2-40B4-BE49-F238E27FC236}">
                <a16:creationId xmlns:a16="http://schemas.microsoft.com/office/drawing/2014/main" id="{43214039-1527-3E01-2ACD-19DFC3211383}"/>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066B15F3-FF49-B1AB-B0EC-34181509ED98}"/>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B64339BB-47DA-5493-FE2B-EFB5EE7A26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727476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FF95BC-E3AB-C18F-4E3D-965A687622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0624"/>
            <a:ext cx="6096000" cy="6437375"/>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7002875" y="1709655"/>
            <a:ext cx="4282249" cy="1569660"/>
          </a:xfrm>
          <a:prstGeom prst="rect">
            <a:avLst/>
          </a:prstGeom>
          <a:noFill/>
        </p:spPr>
        <p:txBody>
          <a:bodyPr wrap="square" lIns="91440" tIns="45720" rIns="91440" bIns="45720" rtlCol="0" anchor="t">
            <a:spAutoFit/>
          </a:bodyPr>
          <a:lstStyle/>
          <a:p>
            <a:pPr algn="ctr"/>
            <a:r>
              <a:rPr lang="en-US" sz="2400" b="1" dirty="0">
                <a:latin typeface="Montserrat"/>
              </a:rPr>
              <a:t>EXPERIENCED RESERVATION AGENTS</a:t>
            </a:r>
          </a:p>
          <a:p>
            <a:pPr algn="ctr"/>
            <a:endParaRPr lang="en-US" sz="2400" b="1" dirty="0">
              <a:latin typeface="Montserrat"/>
            </a:endParaRPr>
          </a:p>
          <a:p>
            <a:pPr algn="ctr"/>
            <a:r>
              <a:rPr lang="en-US" sz="2400" b="1" dirty="0">
                <a:latin typeface="Montserrat"/>
              </a:rPr>
              <a:t>ONE CALL DOES IT ALL</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388040" y="3573354"/>
            <a:ext cx="5671759" cy="830997"/>
          </a:xfrm>
          <a:prstGeom prst="rect">
            <a:avLst/>
          </a:prstGeom>
          <a:noFill/>
        </p:spPr>
        <p:txBody>
          <a:bodyPr wrap="square" lIns="91440" tIns="45720" rIns="91440" bIns="45720" rtlCol="0" anchor="t">
            <a:spAutoFit/>
          </a:bodyPr>
          <a:lstStyle/>
          <a:p>
            <a:pPr algn="ctr" defTabSz="914400">
              <a:spcBef>
                <a:spcPts val="600"/>
              </a:spcBef>
              <a:defRPr sz="2200" b="0">
                <a:solidFill>
                  <a:srgbClr val="132133"/>
                </a:solidFill>
                <a:latin typeface="Montserrat-Regular"/>
                <a:ea typeface="Montserrat-Regular"/>
                <a:cs typeface="Montserrat-Regular"/>
                <a:sym typeface="Montserrat-Regular"/>
              </a:defRPr>
            </a:pPr>
            <a:r>
              <a:rPr lang="en-PH" sz="1600" dirty="0">
                <a:latin typeface="Montserrat"/>
              </a:rPr>
              <a:t>Receive industry leading insight and service from experienced reservation agents in 15 languages with an average yearly abandoned rate lower than 5% .</a:t>
            </a:r>
          </a:p>
        </p:txBody>
      </p:sp>
      <p:grpSp>
        <p:nvGrpSpPr>
          <p:cNvPr id="17" name="Group 16">
            <a:extLst>
              <a:ext uri="{FF2B5EF4-FFF2-40B4-BE49-F238E27FC236}">
                <a16:creationId xmlns:a16="http://schemas.microsoft.com/office/drawing/2014/main" id="{5E2F1801-07D1-517F-E3E7-72172AC3ACA8}"/>
              </a:ext>
            </a:extLst>
          </p:cNvPr>
          <p:cNvGrpSpPr/>
          <p:nvPr/>
        </p:nvGrpSpPr>
        <p:grpSpPr>
          <a:xfrm>
            <a:off x="-1" y="6130420"/>
            <a:ext cx="12192000" cy="735646"/>
            <a:chOff x="-1" y="6121467"/>
            <a:chExt cx="12192000" cy="735646"/>
          </a:xfrm>
        </p:grpSpPr>
        <p:sp>
          <p:nvSpPr>
            <p:cNvPr id="13" name="Rectangle 12">
              <a:extLst>
                <a:ext uri="{FF2B5EF4-FFF2-40B4-BE49-F238E27FC236}">
                  <a16:creationId xmlns:a16="http://schemas.microsoft.com/office/drawing/2014/main" id="{44920995-D49A-14B5-4E95-04B6E4F8ECCA}"/>
                </a:ext>
              </a:extLst>
            </p:cNvPr>
            <p:cNvSpPr/>
            <p:nvPr/>
          </p:nvSpPr>
          <p:spPr>
            <a:xfrm>
              <a:off x="-1" y="6121467"/>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red white and blue logo&#10;&#10;Description automatically generated">
              <a:extLst>
                <a:ext uri="{FF2B5EF4-FFF2-40B4-BE49-F238E27FC236}">
                  <a16:creationId xmlns:a16="http://schemas.microsoft.com/office/drawing/2014/main" id="{1C6AE09D-4AB2-5B6B-060C-4E8D9E744B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1009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10" name="Rectangle">
            <a:extLst>
              <a:ext uri="{FF2B5EF4-FFF2-40B4-BE49-F238E27FC236}">
                <a16:creationId xmlns:a16="http://schemas.microsoft.com/office/drawing/2014/main" id="{6A4DAE5E-BAB4-73D3-D3A7-23D74B8FC03A}"/>
              </a:ext>
            </a:extLst>
          </p:cNvPr>
          <p:cNvSpPr/>
          <p:nvPr/>
        </p:nvSpPr>
        <p:spPr>
          <a:xfrm>
            <a:off x="5312849" y="1748705"/>
            <a:ext cx="6879151" cy="632342"/>
          </a:xfrm>
          <a:prstGeom prst="rect">
            <a:avLst/>
          </a:prstGeom>
          <a:solidFill>
            <a:srgbClr val="162132"/>
          </a:solidFill>
          <a:ln w="12700">
            <a:miter lim="400000"/>
          </a:ln>
        </p:spPr>
        <p:txBody>
          <a:bodyPr lIns="45718" tIns="45718" rIns="45718" bIns="45718" anchor="ctr"/>
          <a:lstStyle/>
          <a:p>
            <a:pPr>
              <a:defRPr sz="2100">
                <a:latin typeface="+mn-lt"/>
                <a:ea typeface="+mn-ea"/>
                <a:cs typeface="+mn-cs"/>
                <a:sym typeface="Times New Roman"/>
              </a:defRPr>
            </a:pPr>
            <a:endParaRPr dirty="0"/>
          </a:p>
        </p:txBody>
      </p:sp>
      <p:sp>
        <p:nvSpPr>
          <p:cNvPr id="11" name="Rectangle">
            <a:extLst>
              <a:ext uri="{FF2B5EF4-FFF2-40B4-BE49-F238E27FC236}">
                <a16:creationId xmlns:a16="http://schemas.microsoft.com/office/drawing/2014/main" id="{BE303676-35FC-D76E-05CB-DF011307FB76}"/>
              </a:ext>
            </a:extLst>
          </p:cNvPr>
          <p:cNvSpPr/>
          <p:nvPr/>
        </p:nvSpPr>
        <p:spPr>
          <a:xfrm>
            <a:off x="5312849" y="4147552"/>
            <a:ext cx="6879151" cy="632342"/>
          </a:xfrm>
          <a:prstGeom prst="rect">
            <a:avLst/>
          </a:prstGeom>
          <a:solidFill>
            <a:srgbClr val="162132"/>
          </a:solidFill>
          <a:ln w="12700">
            <a:miter lim="400000"/>
          </a:ln>
        </p:spPr>
        <p:txBody>
          <a:bodyPr lIns="45718" tIns="45718" rIns="45718" bIns="45718" anchor="ctr"/>
          <a:lstStyle/>
          <a:p>
            <a:pPr>
              <a:defRPr sz="2100">
                <a:latin typeface="+mn-lt"/>
                <a:ea typeface="+mn-ea"/>
                <a:cs typeface="+mn-cs"/>
                <a:sym typeface="Times New Roman"/>
              </a:defRPr>
            </a:pPr>
            <a:endParaRPr dirty="0"/>
          </a:p>
        </p:txBody>
      </p:sp>
      <p:sp>
        <p:nvSpPr>
          <p:cNvPr id="13" name="TextBox 12">
            <a:extLst>
              <a:ext uri="{FF2B5EF4-FFF2-40B4-BE49-F238E27FC236}">
                <a16:creationId xmlns:a16="http://schemas.microsoft.com/office/drawing/2014/main" id="{8BBC95EB-7255-764C-9CA8-A7140B7C0F07}"/>
              </a:ext>
            </a:extLst>
          </p:cNvPr>
          <p:cNvSpPr txBox="1"/>
          <p:nvPr/>
        </p:nvSpPr>
        <p:spPr>
          <a:xfrm>
            <a:off x="5793535" y="1745897"/>
            <a:ext cx="6387583" cy="584775"/>
          </a:xfrm>
          <a:prstGeom prst="rect">
            <a:avLst/>
          </a:prstGeom>
          <a:noFill/>
        </p:spPr>
        <p:txBody>
          <a:bodyPr wrap="square" rtlCol="0">
            <a:spAutoFit/>
          </a:bodyPr>
          <a:lstStyle/>
          <a:p>
            <a:r>
              <a:rPr lang="en-US" sz="3200" b="1" dirty="0">
                <a:solidFill>
                  <a:schemeClr val="bg1"/>
                </a:solidFill>
                <a:latin typeface="Montserrat" pitchFamily="2" charset="77"/>
              </a:rPr>
              <a:t>2025 SEAFOOD REWARDS</a:t>
            </a:r>
          </a:p>
        </p:txBody>
      </p:sp>
      <p:sp>
        <p:nvSpPr>
          <p:cNvPr id="14" name="TextBox 13">
            <a:extLst>
              <a:ext uri="{FF2B5EF4-FFF2-40B4-BE49-F238E27FC236}">
                <a16:creationId xmlns:a16="http://schemas.microsoft.com/office/drawing/2014/main" id="{489AA23E-53F6-EC93-7F6B-449A60ACDFD1}"/>
              </a:ext>
            </a:extLst>
          </p:cNvPr>
          <p:cNvSpPr txBox="1"/>
          <p:nvPr/>
        </p:nvSpPr>
        <p:spPr>
          <a:xfrm>
            <a:off x="5584032" y="4296244"/>
            <a:ext cx="6387583" cy="338554"/>
          </a:xfrm>
          <a:prstGeom prst="rect">
            <a:avLst/>
          </a:prstGeom>
          <a:noFill/>
        </p:spPr>
        <p:txBody>
          <a:bodyPr wrap="square" rtlCol="0">
            <a:spAutoFit/>
          </a:bodyPr>
          <a:lstStyle/>
          <a:p>
            <a:r>
              <a:rPr lang="en-US" sz="1600" b="1" dirty="0">
                <a:solidFill>
                  <a:schemeClr val="bg1"/>
                </a:solidFill>
                <a:latin typeface="Montserrat" pitchFamily="2" charset="77"/>
              </a:rPr>
              <a:t>DELIVERED FRESH FROM MAINE TO YOUR FRONT DOOR!</a:t>
            </a:r>
          </a:p>
        </p:txBody>
      </p:sp>
      <p:pic>
        <p:nvPicPr>
          <p:cNvPr id="5" name="Picture 4" descr="A lobster on a table&#10;&#10;Description automatically generated">
            <a:extLst>
              <a:ext uri="{FF2B5EF4-FFF2-40B4-BE49-F238E27FC236}">
                <a16:creationId xmlns:a16="http://schemas.microsoft.com/office/drawing/2014/main" id="{DC61BBC8-120F-7EFF-265E-B24FC4C0A1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3" y="1745969"/>
            <a:ext cx="5381625" cy="3038475"/>
          </a:xfrm>
          <a:prstGeom prst="rect">
            <a:avLst/>
          </a:prstGeom>
        </p:spPr>
      </p:pic>
      <p:grpSp>
        <p:nvGrpSpPr>
          <p:cNvPr id="17" name="Group 16">
            <a:extLst>
              <a:ext uri="{FF2B5EF4-FFF2-40B4-BE49-F238E27FC236}">
                <a16:creationId xmlns:a16="http://schemas.microsoft.com/office/drawing/2014/main" id="{6DCC0973-A1AF-ED69-4DCA-2E1ECA882B12}"/>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ECE19149-31DA-026D-7622-DF331FF0416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red white and blue logo&#10;&#10;Description automatically generated">
              <a:extLst>
                <a:ext uri="{FF2B5EF4-FFF2-40B4-BE49-F238E27FC236}">
                  <a16:creationId xmlns:a16="http://schemas.microsoft.com/office/drawing/2014/main" id="{88C34053-0F3A-63F3-866E-F2E4626AE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
        <p:nvSpPr>
          <p:cNvPr id="18" name="Rectangle 17">
            <a:extLst>
              <a:ext uri="{FF2B5EF4-FFF2-40B4-BE49-F238E27FC236}">
                <a16:creationId xmlns:a16="http://schemas.microsoft.com/office/drawing/2014/main" id="{A9C542F6-0430-72EE-8E39-D953D7A801A6}"/>
              </a:ext>
            </a:extLst>
          </p:cNvPr>
          <p:cNvSpPr/>
          <p:nvPr/>
        </p:nvSpPr>
        <p:spPr>
          <a:xfrm>
            <a:off x="5371856" y="2381047"/>
            <a:ext cx="6809262" cy="1757361"/>
          </a:xfrm>
          <a:prstGeom prst="rect">
            <a:avLst/>
          </a:prstGeom>
          <a:gradFill>
            <a:gsLst>
              <a:gs pos="0">
                <a:schemeClr val="bg2">
                  <a:lumMod val="90000"/>
                </a:schemeClr>
              </a:gs>
              <a:gs pos="100000">
                <a:schemeClr val="bg2">
                  <a:lumMod val="9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E25E97D5-7105-B17B-643E-8A77344EAB4E}"/>
              </a:ext>
            </a:extLst>
          </p:cNvPr>
          <p:cNvGraphicFramePr>
            <a:graphicFrameLocks noGrp="1"/>
          </p:cNvGraphicFramePr>
          <p:nvPr>
            <p:extLst>
              <p:ext uri="{D42A27DB-BD31-4B8C-83A1-F6EECF244321}">
                <p14:modId xmlns:p14="http://schemas.microsoft.com/office/powerpoint/2010/main" val="1879820352"/>
              </p:ext>
            </p:extLst>
          </p:nvPr>
        </p:nvGraphicFramePr>
        <p:xfrm>
          <a:off x="5453476" y="2000457"/>
          <a:ext cx="6581335" cy="2307289"/>
        </p:xfrm>
        <a:graphic>
          <a:graphicData uri="http://schemas.openxmlformats.org/drawingml/2006/table">
            <a:tbl>
              <a:tblPr/>
              <a:tblGrid>
                <a:gridCol w="6581335">
                  <a:extLst>
                    <a:ext uri="{9D8B030D-6E8A-4147-A177-3AD203B41FA5}">
                      <a16:colId xmlns:a16="http://schemas.microsoft.com/office/drawing/2014/main" val="2826986959"/>
                    </a:ext>
                  </a:extLst>
                </a:gridCol>
              </a:tblGrid>
              <a:tr h="247253">
                <a:tc>
                  <a:txBody>
                    <a:bodyPr/>
                    <a:lstStyle/>
                    <a:p>
                      <a:pPr algn="ctr"/>
                      <a:r>
                        <a:rPr lang="en-US">
                          <a:effectLst/>
                        </a:rPr>
                        <a:t> </a:t>
                      </a:r>
                    </a:p>
                  </a:txBody>
                  <a:tcPr marL="0" marR="0" marT="0" marB="0" anchor="ctr">
                    <a:lnL>
                      <a:noFill/>
                    </a:lnL>
                    <a:lnR>
                      <a:noFill/>
                    </a:lnR>
                    <a:lnT>
                      <a:noFill/>
                    </a:lnT>
                    <a:lnB>
                      <a:noFill/>
                    </a:lnB>
                  </a:tcPr>
                </a:tc>
                <a:extLst>
                  <a:ext uri="{0D108BD9-81ED-4DB2-BD59-A6C34878D82A}">
                    <a16:rowId xmlns:a16="http://schemas.microsoft.com/office/drawing/2014/main" val="718041876"/>
                  </a:ext>
                </a:extLst>
              </a:tr>
              <a:tr h="2032969">
                <a:tc>
                  <a:txBody>
                    <a:bodyPr/>
                    <a:lstStyle/>
                    <a:p>
                      <a:pPr algn="l"/>
                      <a:r>
                        <a:rPr lang="en-US" sz="1100" dirty="0">
                          <a:solidFill>
                            <a:srgbClr val="000000"/>
                          </a:solidFill>
                          <a:effectLst/>
                          <a:latin typeface="Montserrat-Regular" panose="02000505000000020004"/>
                        </a:rPr>
                        <a:t>Offer available for US residents only and will be available for delivery after travel is completed. Seafood Rewards are earned by the booking agent, for themselves or their client at the agent's choice. Offer valid for reservations booked now through December 31, 2025, for travel anytime in 2025. Offer valid per Business Class PNR and/or with any minimum 7-day luxury or prestige car rental, LDAR category/Mercedes E-Class or greater in Europe or the South Pacific. apply and qualify, business class packages must include business class airfare and hotel and/or car rental. Deliveries may be affected by weather and/or holiday delivery service by Fed Ex and is outside our control. If it is the agency's policy not to allow individually awarded incentives, it is up to the agency owner/manager to exclude the agent or agency. Additional restrictions apply, and offers are subject to change without notice.</a:t>
                      </a:r>
                    </a:p>
                  </a:txBody>
                  <a:tcPr marL="0" marR="0" marT="0" marB="0" anchor="ctr">
                    <a:lnL>
                      <a:noFill/>
                    </a:lnL>
                    <a:lnR>
                      <a:noFill/>
                    </a:lnR>
                    <a:lnT>
                      <a:noFill/>
                    </a:lnT>
                    <a:lnB>
                      <a:noFill/>
                    </a:lnB>
                  </a:tcPr>
                </a:tc>
                <a:extLst>
                  <a:ext uri="{0D108BD9-81ED-4DB2-BD59-A6C34878D82A}">
                    <a16:rowId xmlns:a16="http://schemas.microsoft.com/office/drawing/2014/main" val="3305263488"/>
                  </a:ext>
                </a:extLst>
              </a:tr>
            </a:tbl>
          </a:graphicData>
        </a:graphic>
      </p:graphicFrame>
    </p:spTree>
    <p:extLst>
      <p:ext uri="{BB962C8B-B14F-4D97-AF65-F5344CB8AC3E}">
        <p14:creationId xmlns:p14="http://schemas.microsoft.com/office/powerpoint/2010/main" val="1873421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AUTO EUROPE DEUTSCHLAND GMBH\Sales\LP Images\Background - roads\new-zealand-road.jpg">
            <a:extLst>
              <a:ext uri="{FF2B5EF4-FFF2-40B4-BE49-F238E27FC236}">
                <a16:creationId xmlns:a16="http://schemas.microsoft.com/office/drawing/2014/main" id="{0F8CE572-68D7-4FC6-7EAE-03D9AB6E1EA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61097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lIns="91440" tIns="45720" rIns="91440" bIns="45720" rtlCol="0" anchor="t">
            <a:spAutoFit/>
          </a:bodyPr>
          <a:lstStyle/>
          <a:p>
            <a:pPr algn="ctr"/>
            <a:r>
              <a:rPr lang="en-US" sz="3600" dirty="0">
                <a:solidFill>
                  <a:srgbClr val="0B2033"/>
                </a:solidFill>
                <a:latin typeface="Montserrat"/>
              </a:rPr>
              <a:t>Products &amp; Services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pic>
        <p:nvPicPr>
          <p:cNvPr id="3" name="Picture 2" descr="A red white and blue logo&#10;&#10;Description automatically generated">
            <a:extLst>
              <a:ext uri="{FF2B5EF4-FFF2-40B4-BE49-F238E27FC236}">
                <a16:creationId xmlns:a16="http://schemas.microsoft.com/office/drawing/2014/main" id="{875FBE25-2155-C601-A16C-5F4F6245AB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4680" y="5910774"/>
            <a:ext cx="2564808" cy="541053"/>
          </a:xfrm>
          <a:prstGeom prst="rect">
            <a:avLst/>
          </a:prstGeom>
        </p:spPr>
      </p:pic>
    </p:spTree>
    <p:extLst>
      <p:ext uri="{BB962C8B-B14F-4D97-AF65-F5344CB8AC3E}">
        <p14:creationId xmlns:p14="http://schemas.microsoft.com/office/powerpoint/2010/main" val="88555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84775"/>
          </a:xfrm>
          <a:prstGeom prst="rect">
            <a:avLst/>
          </a:prstGeom>
          <a:noFill/>
        </p:spPr>
        <p:txBody>
          <a:bodyPr wrap="square" rtlCol="0">
            <a:spAutoFit/>
          </a:bodyPr>
          <a:lstStyle/>
          <a:p>
            <a:r>
              <a:rPr lang="en-US" sz="3200" b="1" dirty="0">
                <a:solidFill>
                  <a:schemeClr val="bg1"/>
                </a:solidFill>
                <a:latin typeface="Montserrat" pitchFamily="2" charset="77"/>
              </a:rPr>
              <a:t>CAR CATEGORIES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6" name="TextBox 5">
            <a:extLst>
              <a:ext uri="{FF2B5EF4-FFF2-40B4-BE49-F238E27FC236}">
                <a16:creationId xmlns:a16="http://schemas.microsoft.com/office/drawing/2014/main" id="{6174B5FD-E7EA-D84A-D70E-012C425DBC3E}"/>
              </a:ext>
            </a:extLst>
          </p:cNvPr>
          <p:cNvSpPr txBox="1"/>
          <p:nvPr/>
        </p:nvSpPr>
        <p:spPr>
          <a:xfrm>
            <a:off x="6699546" y="716161"/>
            <a:ext cx="4282249" cy="338554"/>
          </a:xfrm>
          <a:prstGeom prst="rect">
            <a:avLst/>
          </a:prstGeom>
          <a:noFill/>
        </p:spPr>
        <p:txBody>
          <a:bodyPr wrap="square" rtlCol="0">
            <a:spAutoFit/>
          </a:bodyPr>
          <a:lstStyle/>
          <a:p>
            <a:pPr algn="ctr"/>
            <a:r>
              <a:rPr lang="en-US" sz="1600" b="1" dirty="0">
                <a:latin typeface="Montserrat" pitchFamily="2" charset="77"/>
              </a:rPr>
              <a:t>EXAMPLES OF MODELS</a:t>
            </a:r>
          </a:p>
        </p:txBody>
      </p:sp>
      <p:pic>
        <p:nvPicPr>
          <p:cNvPr id="60" name="Picture 4">
            <a:extLst>
              <a:ext uri="{FF2B5EF4-FFF2-40B4-BE49-F238E27FC236}">
                <a16:creationId xmlns:a16="http://schemas.microsoft.com/office/drawing/2014/main" id="{65891842-D196-E64B-6725-A95346BF9E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5154" y="1322428"/>
            <a:ext cx="1072313" cy="80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5">
            <a:extLst>
              <a:ext uri="{FF2B5EF4-FFF2-40B4-BE49-F238E27FC236}">
                <a16:creationId xmlns:a16="http://schemas.microsoft.com/office/drawing/2014/main" id="{39D9C5DF-13B9-199D-B5A3-DF5BC6CE05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1026" y="1391341"/>
            <a:ext cx="1447623" cy="79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7">
            <a:extLst>
              <a:ext uri="{FF2B5EF4-FFF2-40B4-BE49-F238E27FC236}">
                <a16:creationId xmlns:a16="http://schemas.microsoft.com/office/drawing/2014/main" id="{9D6A9F82-506A-BEC5-6D1C-F5AA1ACA39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8094" y="1328405"/>
            <a:ext cx="1335428" cy="82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10">
            <a:extLst>
              <a:ext uri="{FF2B5EF4-FFF2-40B4-BE49-F238E27FC236}">
                <a16:creationId xmlns:a16="http://schemas.microsoft.com/office/drawing/2014/main" id="{F40BBD79-B5CB-C9E2-D2F2-5F45556807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44499" y="4648274"/>
            <a:ext cx="1340392" cy="89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12">
            <a:extLst>
              <a:ext uri="{FF2B5EF4-FFF2-40B4-BE49-F238E27FC236}">
                <a16:creationId xmlns:a16="http://schemas.microsoft.com/office/drawing/2014/main" id="{76DE0C52-ACEA-CD9E-19D9-4CAB75F8206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60964" y="1383617"/>
            <a:ext cx="1691681" cy="81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13">
            <a:extLst>
              <a:ext uri="{FF2B5EF4-FFF2-40B4-BE49-F238E27FC236}">
                <a16:creationId xmlns:a16="http://schemas.microsoft.com/office/drawing/2014/main" id="{0DB787E9-61FD-397E-7CF8-357CB3B1AC7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3992" y="4665367"/>
            <a:ext cx="1662084" cy="88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14">
            <a:extLst>
              <a:ext uri="{FF2B5EF4-FFF2-40B4-BE49-F238E27FC236}">
                <a16:creationId xmlns:a16="http://schemas.microsoft.com/office/drawing/2014/main" id="{82D1A3B5-B9BF-57FE-AFAC-9BB41184F65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69348" y="3036727"/>
            <a:ext cx="1603713" cy="69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15">
            <a:extLst>
              <a:ext uri="{FF2B5EF4-FFF2-40B4-BE49-F238E27FC236}">
                <a16:creationId xmlns:a16="http://schemas.microsoft.com/office/drawing/2014/main" id="{B70CBE0A-E0C8-CE85-FCC2-D38F2D3F932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70743" y="4456362"/>
            <a:ext cx="1649685" cy="110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16">
            <a:extLst>
              <a:ext uri="{FF2B5EF4-FFF2-40B4-BE49-F238E27FC236}">
                <a16:creationId xmlns:a16="http://schemas.microsoft.com/office/drawing/2014/main" id="{D3A0D013-188B-B048-B72A-204B66ACBBD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130900" y="3054490"/>
            <a:ext cx="1571196" cy="76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7">
            <a:extLst>
              <a:ext uri="{FF2B5EF4-FFF2-40B4-BE49-F238E27FC236}">
                <a16:creationId xmlns:a16="http://schemas.microsoft.com/office/drawing/2014/main" id="{A2EC56D1-67DB-301F-7F08-440CA20D3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676849" y="3055736"/>
            <a:ext cx="1610132" cy="76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19">
            <a:extLst>
              <a:ext uri="{FF2B5EF4-FFF2-40B4-BE49-F238E27FC236}">
                <a16:creationId xmlns:a16="http://schemas.microsoft.com/office/drawing/2014/main" id="{1432878E-AFA4-3424-DA89-B12B1F6A6D9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60141" y="4627642"/>
            <a:ext cx="1586831" cy="745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TextBox 70">
            <a:extLst>
              <a:ext uri="{FF2B5EF4-FFF2-40B4-BE49-F238E27FC236}">
                <a16:creationId xmlns:a16="http://schemas.microsoft.com/office/drawing/2014/main" id="{130D0996-EEC9-D4A4-22C8-0A1013D40111}"/>
              </a:ext>
            </a:extLst>
          </p:cNvPr>
          <p:cNvSpPr txBox="1"/>
          <p:nvPr/>
        </p:nvSpPr>
        <p:spPr>
          <a:xfrm>
            <a:off x="1966012" y="1117796"/>
            <a:ext cx="57059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kumimoji="0" lang="de-DE" sz="1000" b="0" i="0" u="none" strike="noStrike" cap="none" spc="0" normalizeH="0" baseline="0" dirty="0">
                <a:ln>
                  <a:noFill/>
                </a:ln>
                <a:solidFill>
                  <a:srgbClr val="0B2033"/>
                </a:solidFill>
                <a:effectLst/>
                <a:uFillTx/>
                <a:latin typeface="Montserrat-Regular" panose="02000505000000020004" pitchFamily="2" charset="0"/>
                <a:sym typeface="Helvetica"/>
              </a:rPr>
              <a:t>MINI</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2" name="TextBox 71">
            <a:extLst>
              <a:ext uri="{FF2B5EF4-FFF2-40B4-BE49-F238E27FC236}">
                <a16:creationId xmlns:a16="http://schemas.microsoft.com/office/drawing/2014/main" id="{EE57F180-037D-5DE4-615B-10CDA27F8897}"/>
              </a:ext>
            </a:extLst>
          </p:cNvPr>
          <p:cNvSpPr txBox="1"/>
          <p:nvPr/>
        </p:nvSpPr>
        <p:spPr>
          <a:xfrm>
            <a:off x="3588373" y="1142424"/>
            <a:ext cx="93610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ECONOM</a:t>
            </a:r>
            <a:r>
              <a:rPr lang="fr-FR" sz="1000" b="0" dirty="0">
                <a:solidFill>
                  <a:srgbClr val="0B2033"/>
                </a:solidFill>
                <a:latin typeface="Montserrat-Regular" panose="02000505000000020004" pitchFamily="2" charset="0"/>
              </a:rPr>
              <a:t>Y</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3" name="TextBox 72">
            <a:extLst>
              <a:ext uri="{FF2B5EF4-FFF2-40B4-BE49-F238E27FC236}">
                <a16:creationId xmlns:a16="http://schemas.microsoft.com/office/drawing/2014/main" id="{EC37BFB1-6DF7-4685-887A-9CD022D343B3}"/>
              </a:ext>
            </a:extLst>
          </p:cNvPr>
          <p:cNvSpPr txBox="1"/>
          <p:nvPr/>
        </p:nvSpPr>
        <p:spPr>
          <a:xfrm>
            <a:off x="5456182" y="1118000"/>
            <a:ext cx="838064"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COMPACT</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4" name="TextBox 73">
            <a:extLst>
              <a:ext uri="{FF2B5EF4-FFF2-40B4-BE49-F238E27FC236}">
                <a16:creationId xmlns:a16="http://schemas.microsoft.com/office/drawing/2014/main" id="{373EDABF-0793-2033-B2B5-6FC85BC0D413}"/>
              </a:ext>
            </a:extLst>
          </p:cNvPr>
          <p:cNvSpPr txBox="1"/>
          <p:nvPr/>
        </p:nvSpPr>
        <p:spPr>
          <a:xfrm>
            <a:off x="7562938" y="1117593"/>
            <a:ext cx="89447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MIDSIZE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5" name="TextBox 74">
            <a:extLst>
              <a:ext uri="{FF2B5EF4-FFF2-40B4-BE49-F238E27FC236}">
                <a16:creationId xmlns:a16="http://schemas.microsoft.com/office/drawing/2014/main" id="{3E9362DF-2E91-4812-C91E-427A1F5131F3}"/>
              </a:ext>
            </a:extLst>
          </p:cNvPr>
          <p:cNvSpPr txBox="1"/>
          <p:nvPr/>
        </p:nvSpPr>
        <p:spPr>
          <a:xfrm>
            <a:off x="9168175" y="1136664"/>
            <a:ext cx="124988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STANDARD</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6" name="TextBox 75">
            <a:extLst>
              <a:ext uri="{FF2B5EF4-FFF2-40B4-BE49-F238E27FC236}">
                <a16:creationId xmlns:a16="http://schemas.microsoft.com/office/drawing/2014/main" id="{E2783408-BA6B-F1D1-8E2D-BD1B4C3ADAA1}"/>
              </a:ext>
            </a:extLst>
          </p:cNvPr>
          <p:cNvSpPr txBox="1"/>
          <p:nvPr/>
        </p:nvSpPr>
        <p:spPr>
          <a:xfrm>
            <a:off x="2306480" y="2790511"/>
            <a:ext cx="1069447"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hangingPunct="0"/>
            <a:r>
              <a:rPr lang="de-DE" sz="1000" dirty="0">
                <a:solidFill>
                  <a:srgbClr val="0B2033"/>
                </a:solidFill>
                <a:latin typeface="Montserrat-Regular"/>
              </a:rPr>
              <a:t>FULL SIZE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7" name="TextBox 76">
            <a:extLst>
              <a:ext uri="{FF2B5EF4-FFF2-40B4-BE49-F238E27FC236}">
                <a16:creationId xmlns:a16="http://schemas.microsoft.com/office/drawing/2014/main" id="{2AAF9BB8-0DE6-D8DF-BDEA-E4F1997D8BDB}"/>
              </a:ext>
            </a:extLst>
          </p:cNvPr>
          <p:cNvSpPr txBox="1"/>
          <p:nvPr/>
        </p:nvSpPr>
        <p:spPr>
          <a:xfrm>
            <a:off x="4439631" y="2784329"/>
            <a:ext cx="89488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PREMIUM</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8" name="TextBox 77">
            <a:extLst>
              <a:ext uri="{FF2B5EF4-FFF2-40B4-BE49-F238E27FC236}">
                <a16:creationId xmlns:a16="http://schemas.microsoft.com/office/drawing/2014/main" id="{E8806C5F-B79C-7F99-56A2-8F64CF4FD263}"/>
              </a:ext>
            </a:extLst>
          </p:cNvPr>
          <p:cNvSpPr txBox="1"/>
          <p:nvPr/>
        </p:nvSpPr>
        <p:spPr>
          <a:xfrm>
            <a:off x="9001852" y="2734306"/>
            <a:ext cx="78008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LUXURY</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79" name="TextBox 78">
            <a:extLst>
              <a:ext uri="{FF2B5EF4-FFF2-40B4-BE49-F238E27FC236}">
                <a16:creationId xmlns:a16="http://schemas.microsoft.com/office/drawing/2014/main" id="{00A5153D-631C-83D8-AD6F-0FB28D7DB0FD}"/>
              </a:ext>
            </a:extLst>
          </p:cNvPr>
          <p:cNvSpPr txBox="1"/>
          <p:nvPr/>
        </p:nvSpPr>
        <p:spPr>
          <a:xfrm>
            <a:off x="6636901" y="2781635"/>
            <a:ext cx="951463"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SUV/4WD</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0" name="TextBox 79">
            <a:extLst>
              <a:ext uri="{FF2B5EF4-FFF2-40B4-BE49-F238E27FC236}">
                <a16:creationId xmlns:a16="http://schemas.microsoft.com/office/drawing/2014/main" id="{B0C6610A-E7F6-2FAE-D749-3B14DA1ABF08}"/>
              </a:ext>
            </a:extLst>
          </p:cNvPr>
          <p:cNvSpPr txBox="1"/>
          <p:nvPr/>
        </p:nvSpPr>
        <p:spPr>
          <a:xfrm>
            <a:off x="1694334" y="4332796"/>
            <a:ext cx="115212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CONVERTIBLE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1" name="TextBox 80">
            <a:extLst>
              <a:ext uri="{FF2B5EF4-FFF2-40B4-BE49-F238E27FC236}">
                <a16:creationId xmlns:a16="http://schemas.microsoft.com/office/drawing/2014/main" id="{95819F40-2ADE-F613-2134-8313CC5D8084}"/>
              </a:ext>
            </a:extLst>
          </p:cNvPr>
          <p:cNvSpPr txBox="1"/>
          <p:nvPr/>
        </p:nvSpPr>
        <p:spPr>
          <a:xfrm>
            <a:off x="5762486" y="4342571"/>
            <a:ext cx="112060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kumimoji="0" lang="de-DE" sz="1000" b="0" i="0" u="none" strike="noStrike" cap="none" spc="0" normalizeH="0" baseline="0" dirty="0">
                <a:ln>
                  <a:noFill/>
                </a:ln>
                <a:solidFill>
                  <a:srgbClr val="0B2033"/>
                </a:solidFill>
                <a:effectLst/>
                <a:uFillTx/>
                <a:latin typeface="Montserrat-Regular" panose="02000505000000020004" pitchFamily="2" charset="0"/>
                <a:sym typeface="Helvetica"/>
              </a:rPr>
              <a:t>MINIVAN</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2" name="TextBox 81">
            <a:extLst>
              <a:ext uri="{FF2B5EF4-FFF2-40B4-BE49-F238E27FC236}">
                <a16:creationId xmlns:a16="http://schemas.microsoft.com/office/drawing/2014/main" id="{9C4F3ED6-BC4E-572A-EA90-16F966D8903A}"/>
              </a:ext>
            </a:extLst>
          </p:cNvPr>
          <p:cNvSpPr txBox="1"/>
          <p:nvPr/>
        </p:nvSpPr>
        <p:spPr>
          <a:xfrm>
            <a:off x="7274127" y="4312322"/>
            <a:ext cx="2217377"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VAN 7 PASSENGERS</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sp>
        <p:nvSpPr>
          <p:cNvPr id="83" name="TextBox 82">
            <a:extLst>
              <a:ext uri="{FF2B5EF4-FFF2-40B4-BE49-F238E27FC236}">
                <a16:creationId xmlns:a16="http://schemas.microsoft.com/office/drawing/2014/main" id="{584D999A-B397-D5CB-0CEE-5794EC5A8D18}"/>
              </a:ext>
            </a:extLst>
          </p:cNvPr>
          <p:cNvSpPr txBox="1"/>
          <p:nvPr/>
        </p:nvSpPr>
        <p:spPr>
          <a:xfrm>
            <a:off x="9225294" y="4219462"/>
            <a:ext cx="182790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VAN 9 PASSENGERS</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pic>
        <p:nvPicPr>
          <p:cNvPr id="84" name="Picture 11">
            <a:extLst>
              <a:ext uri="{FF2B5EF4-FFF2-40B4-BE49-F238E27FC236}">
                <a16:creationId xmlns:a16="http://schemas.microsoft.com/office/drawing/2014/main" id="{FB2D1E03-7608-8072-ECD6-72689D5DD11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65625" y="3084333"/>
            <a:ext cx="1510748" cy="73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8">
            <a:extLst>
              <a:ext uri="{FF2B5EF4-FFF2-40B4-BE49-F238E27FC236}">
                <a16:creationId xmlns:a16="http://schemas.microsoft.com/office/drawing/2014/main" id="{BCF1871E-E530-8A2C-5A22-FA2F603F0D9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052336" y="1401557"/>
            <a:ext cx="1507049" cy="83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18">
            <a:extLst>
              <a:ext uri="{FF2B5EF4-FFF2-40B4-BE49-F238E27FC236}">
                <a16:creationId xmlns:a16="http://schemas.microsoft.com/office/drawing/2014/main" id="{027DA397-3BC2-574F-B7AA-16164209C92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17283" y="4695329"/>
            <a:ext cx="1660851" cy="72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TextBox 86">
            <a:extLst>
              <a:ext uri="{FF2B5EF4-FFF2-40B4-BE49-F238E27FC236}">
                <a16:creationId xmlns:a16="http://schemas.microsoft.com/office/drawing/2014/main" id="{250D8D1E-3A26-4392-C719-B63B1B3DDB47}"/>
              </a:ext>
            </a:extLst>
          </p:cNvPr>
          <p:cNvSpPr txBox="1"/>
          <p:nvPr/>
        </p:nvSpPr>
        <p:spPr>
          <a:xfrm>
            <a:off x="4006922" y="4348215"/>
            <a:ext cx="116479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0" hangingPunct="0">
              <a:lnSpc>
                <a:spcPct val="100000"/>
              </a:lnSpc>
              <a:spcBef>
                <a:spcPts val="0"/>
              </a:spcBef>
              <a:spcAft>
                <a:spcPts val="0"/>
              </a:spcAft>
              <a:buClrTx/>
              <a:buSzTx/>
              <a:buFontTx/>
              <a:buNone/>
              <a:tabLst/>
            </a:pPr>
            <a:r>
              <a:rPr lang="de-DE" sz="1000" b="0" dirty="0">
                <a:solidFill>
                  <a:srgbClr val="0B2033"/>
                </a:solidFill>
                <a:latin typeface="Montserrat-Regular" panose="02000505000000020004" pitchFamily="2" charset="0"/>
              </a:rPr>
              <a:t>PRESTIGE</a:t>
            </a:r>
            <a:endParaRPr kumimoji="0" lang="en-US" sz="1000" b="0" i="0" u="none" strike="noStrike" cap="none" spc="0" normalizeH="0" baseline="0" dirty="0">
              <a:ln>
                <a:noFill/>
              </a:ln>
              <a:solidFill>
                <a:srgbClr val="0B2033"/>
              </a:solidFill>
              <a:effectLst/>
              <a:uFillTx/>
              <a:latin typeface="Montserrat-Regular" panose="02000505000000020004" pitchFamily="2" charset="0"/>
              <a:sym typeface="Helvetica"/>
            </a:endParaRPr>
          </a:p>
        </p:txBody>
      </p:sp>
      <p:pic>
        <p:nvPicPr>
          <p:cNvPr id="4" name="Picture 3">
            <a:extLst>
              <a:ext uri="{FF2B5EF4-FFF2-40B4-BE49-F238E27FC236}">
                <a16:creationId xmlns:a16="http://schemas.microsoft.com/office/drawing/2014/main" id="{4414FE40-5D85-E157-862D-DDB4B18F95C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254829" y="2329465"/>
            <a:ext cx="173404" cy="149698"/>
          </a:xfrm>
          <a:prstGeom prst="rect">
            <a:avLst/>
          </a:prstGeom>
        </p:spPr>
      </p:pic>
      <p:pic>
        <p:nvPicPr>
          <p:cNvPr id="9" name="Picture 8">
            <a:extLst>
              <a:ext uri="{FF2B5EF4-FFF2-40B4-BE49-F238E27FC236}">
                <a16:creationId xmlns:a16="http://schemas.microsoft.com/office/drawing/2014/main" id="{3D31E1E3-C926-88EB-2C37-CEEB536EF3A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605226" y="2200130"/>
            <a:ext cx="386389" cy="401782"/>
          </a:xfrm>
          <a:prstGeom prst="rect">
            <a:avLst/>
          </a:prstGeom>
        </p:spPr>
      </p:pic>
      <p:sp>
        <p:nvSpPr>
          <p:cNvPr id="5" name="TextBox 4">
            <a:extLst>
              <a:ext uri="{FF2B5EF4-FFF2-40B4-BE49-F238E27FC236}">
                <a16:creationId xmlns:a16="http://schemas.microsoft.com/office/drawing/2014/main" id="{40EA493F-E9E6-5105-D555-6E35530FB26A}"/>
              </a:ext>
            </a:extLst>
          </p:cNvPr>
          <p:cNvSpPr txBox="1"/>
          <p:nvPr/>
        </p:nvSpPr>
        <p:spPr>
          <a:xfrm>
            <a:off x="1932675" y="2283419"/>
            <a:ext cx="60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3" name="TextBox 12">
            <a:extLst>
              <a:ext uri="{FF2B5EF4-FFF2-40B4-BE49-F238E27FC236}">
                <a16:creationId xmlns:a16="http://schemas.microsoft.com/office/drawing/2014/main" id="{E4EE5895-C4F9-8CA8-BA92-B5586B7F7399}"/>
              </a:ext>
            </a:extLst>
          </p:cNvPr>
          <p:cNvSpPr txBox="1"/>
          <p:nvPr/>
        </p:nvSpPr>
        <p:spPr>
          <a:xfrm>
            <a:off x="2504174" y="2283418"/>
            <a:ext cx="60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4" name="Picture 13">
            <a:extLst>
              <a:ext uri="{FF2B5EF4-FFF2-40B4-BE49-F238E27FC236}">
                <a16:creationId xmlns:a16="http://schemas.microsoft.com/office/drawing/2014/main" id="{D043B103-8A74-9925-87CC-EDE4162ADA4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765721" y="2329465"/>
            <a:ext cx="173404" cy="149698"/>
          </a:xfrm>
          <a:prstGeom prst="rect">
            <a:avLst/>
          </a:prstGeom>
        </p:spPr>
      </p:pic>
      <p:pic>
        <p:nvPicPr>
          <p:cNvPr id="16" name="Picture 15">
            <a:extLst>
              <a:ext uri="{FF2B5EF4-FFF2-40B4-BE49-F238E27FC236}">
                <a16:creationId xmlns:a16="http://schemas.microsoft.com/office/drawing/2014/main" id="{29FABE89-6BB4-4693-FDB3-F4774FD5BC0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123814" y="2200129"/>
            <a:ext cx="386389" cy="401782"/>
          </a:xfrm>
          <a:prstGeom prst="rect">
            <a:avLst/>
          </a:prstGeom>
        </p:spPr>
      </p:pic>
      <p:sp>
        <p:nvSpPr>
          <p:cNvPr id="17" name="TextBox 16">
            <a:extLst>
              <a:ext uri="{FF2B5EF4-FFF2-40B4-BE49-F238E27FC236}">
                <a16:creationId xmlns:a16="http://schemas.microsoft.com/office/drawing/2014/main" id="{D924AA33-D65F-A1E3-2B31-F15FC83A9C90}"/>
              </a:ext>
            </a:extLst>
          </p:cNvPr>
          <p:cNvSpPr txBox="1"/>
          <p:nvPr/>
        </p:nvSpPr>
        <p:spPr>
          <a:xfrm>
            <a:off x="3457264" y="2277419"/>
            <a:ext cx="27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8" name="TextBox 17">
            <a:extLst>
              <a:ext uri="{FF2B5EF4-FFF2-40B4-BE49-F238E27FC236}">
                <a16:creationId xmlns:a16="http://schemas.microsoft.com/office/drawing/2014/main" id="{56C431BA-944C-2751-5F30-5A24CC2CE4AE}"/>
              </a:ext>
            </a:extLst>
          </p:cNvPr>
          <p:cNvSpPr txBox="1"/>
          <p:nvPr/>
        </p:nvSpPr>
        <p:spPr>
          <a:xfrm>
            <a:off x="3984661"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02" name="Picture 101">
            <a:extLst>
              <a:ext uri="{FF2B5EF4-FFF2-40B4-BE49-F238E27FC236}">
                <a16:creationId xmlns:a16="http://schemas.microsoft.com/office/drawing/2014/main" id="{04D86257-B61B-179F-EE33-44EF27BE21B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308991" y="2336515"/>
            <a:ext cx="173404" cy="149698"/>
          </a:xfrm>
          <a:prstGeom prst="rect">
            <a:avLst/>
          </a:prstGeom>
        </p:spPr>
      </p:pic>
      <p:sp>
        <p:nvSpPr>
          <p:cNvPr id="103" name="TextBox 102">
            <a:extLst>
              <a:ext uri="{FF2B5EF4-FFF2-40B4-BE49-F238E27FC236}">
                <a16:creationId xmlns:a16="http://schemas.microsoft.com/office/drawing/2014/main" id="{E01979B4-4111-C034-3D6C-4D4F14AB4316}"/>
              </a:ext>
            </a:extLst>
          </p:cNvPr>
          <p:cNvSpPr txBox="1"/>
          <p:nvPr/>
        </p:nvSpPr>
        <p:spPr>
          <a:xfrm>
            <a:off x="4521545"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04" name="Picture 103">
            <a:extLst>
              <a:ext uri="{FF2B5EF4-FFF2-40B4-BE49-F238E27FC236}">
                <a16:creationId xmlns:a16="http://schemas.microsoft.com/office/drawing/2014/main" id="{66FC8E89-1457-7AA4-71E2-9D9B493840B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643782" y="2329465"/>
            <a:ext cx="173404" cy="149698"/>
          </a:xfrm>
          <a:prstGeom prst="rect">
            <a:avLst/>
          </a:prstGeom>
        </p:spPr>
      </p:pic>
      <p:pic>
        <p:nvPicPr>
          <p:cNvPr id="105" name="Picture 104">
            <a:extLst>
              <a:ext uri="{FF2B5EF4-FFF2-40B4-BE49-F238E27FC236}">
                <a16:creationId xmlns:a16="http://schemas.microsoft.com/office/drawing/2014/main" id="{D941315D-A54D-C726-D5D9-2ACF73FCC32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963390" y="2200129"/>
            <a:ext cx="386389" cy="401782"/>
          </a:xfrm>
          <a:prstGeom prst="rect">
            <a:avLst/>
          </a:prstGeom>
        </p:spPr>
      </p:pic>
      <p:sp>
        <p:nvSpPr>
          <p:cNvPr id="106" name="TextBox 105">
            <a:extLst>
              <a:ext uri="{FF2B5EF4-FFF2-40B4-BE49-F238E27FC236}">
                <a16:creationId xmlns:a16="http://schemas.microsoft.com/office/drawing/2014/main" id="{C1CD0315-930D-1DBA-58BE-9908B02FCBF0}"/>
              </a:ext>
            </a:extLst>
          </p:cNvPr>
          <p:cNvSpPr txBox="1"/>
          <p:nvPr/>
        </p:nvSpPr>
        <p:spPr>
          <a:xfrm>
            <a:off x="5281447" y="2269723"/>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4</a:t>
            </a:r>
            <a:endParaRPr lang="en-US" dirty="0"/>
          </a:p>
        </p:txBody>
      </p:sp>
      <p:sp>
        <p:nvSpPr>
          <p:cNvPr id="107" name="TextBox 106">
            <a:extLst>
              <a:ext uri="{FF2B5EF4-FFF2-40B4-BE49-F238E27FC236}">
                <a16:creationId xmlns:a16="http://schemas.microsoft.com/office/drawing/2014/main" id="{0552988F-F931-9FDF-0B81-64C8FF3AF499}"/>
              </a:ext>
            </a:extLst>
          </p:cNvPr>
          <p:cNvSpPr txBox="1"/>
          <p:nvPr/>
        </p:nvSpPr>
        <p:spPr>
          <a:xfrm>
            <a:off x="5862722"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08" name="Picture 107">
            <a:extLst>
              <a:ext uri="{FF2B5EF4-FFF2-40B4-BE49-F238E27FC236}">
                <a16:creationId xmlns:a16="http://schemas.microsoft.com/office/drawing/2014/main" id="{93E0B46C-6BDD-3DD5-05D3-FAB4D928D9F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187052" y="2336515"/>
            <a:ext cx="173404" cy="149698"/>
          </a:xfrm>
          <a:prstGeom prst="rect">
            <a:avLst/>
          </a:prstGeom>
        </p:spPr>
      </p:pic>
      <p:sp>
        <p:nvSpPr>
          <p:cNvPr id="109" name="TextBox 108">
            <a:extLst>
              <a:ext uri="{FF2B5EF4-FFF2-40B4-BE49-F238E27FC236}">
                <a16:creationId xmlns:a16="http://schemas.microsoft.com/office/drawing/2014/main" id="{FD21031C-3072-7951-2CFB-500E1AC666E2}"/>
              </a:ext>
            </a:extLst>
          </p:cNvPr>
          <p:cNvSpPr txBox="1"/>
          <p:nvPr/>
        </p:nvSpPr>
        <p:spPr>
          <a:xfrm>
            <a:off x="6399606"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10" name="Picture 109">
            <a:extLst>
              <a:ext uri="{FF2B5EF4-FFF2-40B4-BE49-F238E27FC236}">
                <a16:creationId xmlns:a16="http://schemas.microsoft.com/office/drawing/2014/main" id="{085713B5-6512-BEED-DE36-F2C21068412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21843" y="2329465"/>
            <a:ext cx="173404" cy="149698"/>
          </a:xfrm>
          <a:prstGeom prst="rect">
            <a:avLst/>
          </a:prstGeom>
        </p:spPr>
      </p:pic>
      <p:pic>
        <p:nvPicPr>
          <p:cNvPr id="111" name="Picture 110">
            <a:extLst>
              <a:ext uri="{FF2B5EF4-FFF2-40B4-BE49-F238E27FC236}">
                <a16:creationId xmlns:a16="http://schemas.microsoft.com/office/drawing/2014/main" id="{6900AFA4-E7A2-01F6-6C25-4A019BC625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841451" y="2200129"/>
            <a:ext cx="386389" cy="401782"/>
          </a:xfrm>
          <a:prstGeom prst="rect">
            <a:avLst/>
          </a:prstGeom>
        </p:spPr>
      </p:pic>
      <p:sp>
        <p:nvSpPr>
          <p:cNvPr id="112" name="TextBox 111">
            <a:extLst>
              <a:ext uri="{FF2B5EF4-FFF2-40B4-BE49-F238E27FC236}">
                <a16:creationId xmlns:a16="http://schemas.microsoft.com/office/drawing/2014/main" id="{C9F36E6B-D679-0266-AA5E-A51E67D5F714}"/>
              </a:ext>
            </a:extLst>
          </p:cNvPr>
          <p:cNvSpPr txBox="1"/>
          <p:nvPr/>
        </p:nvSpPr>
        <p:spPr>
          <a:xfrm>
            <a:off x="7159508" y="2269723"/>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13" name="TextBox 112">
            <a:extLst>
              <a:ext uri="{FF2B5EF4-FFF2-40B4-BE49-F238E27FC236}">
                <a16:creationId xmlns:a16="http://schemas.microsoft.com/office/drawing/2014/main" id="{08B3B257-B063-F586-E71A-36051E2C04BB}"/>
              </a:ext>
            </a:extLst>
          </p:cNvPr>
          <p:cNvSpPr txBox="1"/>
          <p:nvPr/>
        </p:nvSpPr>
        <p:spPr>
          <a:xfrm>
            <a:off x="7740783"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14" name="Picture 113">
            <a:extLst>
              <a:ext uri="{FF2B5EF4-FFF2-40B4-BE49-F238E27FC236}">
                <a16:creationId xmlns:a16="http://schemas.microsoft.com/office/drawing/2014/main" id="{667C258A-576E-C0B0-2F9B-FC002F7D968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065113" y="2336515"/>
            <a:ext cx="173404" cy="149698"/>
          </a:xfrm>
          <a:prstGeom prst="rect">
            <a:avLst/>
          </a:prstGeom>
        </p:spPr>
      </p:pic>
      <p:sp>
        <p:nvSpPr>
          <p:cNvPr id="115" name="TextBox 114">
            <a:extLst>
              <a:ext uri="{FF2B5EF4-FFF2-40B4-BE49-F238E27FC236}">
                <a16:creationId xmlns:a16="http://schemas.microsoft.com/office/drawing/2014/main" id="{52797F94-39D7-E1CA-46BA-964F7BF27FBC}"/>
              </a:ext>
            </a:extLst>
          </p:cNvPr>
          <p:cNvSpPr txBox="1"/>
          <p:nvPr/>
        </p:nvSpPr>
        <p:spPr>
          <a:xfrm>
            <a:off x="8277667"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22" name="Picture 121">
            <a:extLst>
              <a:ext uri="{FF2B5EF4-FFF2-40B4-BE49-F238E27FC236}">
                <a16:creationId xmlns:a16="http://schemas.microsoft.com/office/drawing/2014/main" id="{2BE5757C-07BD-3955-0657-DE21C6AFDBE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469176" y="2329465"/>
            <a:ext cx="173404" cy="149698"/>
          </a:xfrm>
          <a:prstGeom prst="rect">
            <a:avLst/>
          </a:prstGeom>
        </p:spPr>
      </p:pic>
      <p:pic>
        <p:nvPicPr>
          <p:cNvPr id="123" name="Picture 122">
            <a:extLst>
              <a:ext uri="{FF2B5EF4-FFF2-40B4-BE49-F238E27FC236}">
                <a16:creationId xmlns:a16="http://schemas.microsoft.com/office/drawing/2014/main" id="{2046CA42-EF3E-E4C6-2CBE-806B5E30340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788784" y="2200129"/>
            <a:ext cx="386389" cy="401782"/>
          </a:xfrm>
          <a:prstGeom prst="rect">
            <a:avLst/>
          </a:prstGeom>
        </p:spPr>
      </p:pic>
      <p:sp>
        <p:nvSpPr>
          <p:cNvPr id="124" name="TextBox 123">
            <a:extLst>
              <a:ext uri="{FF2B5EF4-FFF2-40B4-BE49-F238E27FC236}">
                <a16:creationId xmlns:a16="http://schemas.microsoft.com/office/drawing/2014/main" id="{C2E1FC54-670C-D537-8376-ED0C590DA287}"/>
              </a:ext>
            </a:extLst>
          </p:cNvPr>
          <p:cNvSpPr txBox="1"/>
          <p:nvPr/>
        </p:nvSpPr>
        <p:spPr>
          <a:xfrm>
            <a:off x="9106841" y="2269723"/>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25" name="TextBox 124">
            <a:extLst>
              <a:ext uri="{FF2B5EF4-FFF2-40B4-BE49-F238E27FC236}">
                <a16:creationId xmlns:a16="http://schemas.microsoft.com/office/drawing/2014/main" id="{8E94D6A2-08CA-59FD-A66E-E37F8869CBBE}"/>
              </a:ext>
            </a:extLst>
          </p:cNvPr>
          <p:cNvSpPr txBox="1"/>
          <p:nvPr/>
        </p:nvSpPr>
        <p:spPr>
          <a:xfrm>
            <a:off x="9688116" y="2275722"/>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26" name="Picture 125">
            <a:extLst>
              <a:ext uri="{FF2B5EF4-FFF2-40B4-BE49-F238E27FC236}">
                <a16:creationId xmlns:a16="http://schemas.microsoft.com/office/drawing/2014/main" id="{CCD52E92-A056-CDF2-E1EE-BA9262ACD3B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012446" y="2336515"/>
            <a:ext cx="173404" cy="149698"/>
          </a:xfrm>
          <a:prstGeom prst="rect">
            <a:avLst/>
          </a:prstGeom>
        </p:spPr>
      </p:pic>
      <p:sp>
        <p:nvSpPr>
          <p:cNvPr id="127" name="TextBox 126">
            <a:extLst>
              <a:ext uri="{FF2B5EF4-FFF2-40B4-BE49-F238E27FC236}">
                <a16:creationId xmlns:a16="http://schemas.microsoft.com/office/drawing/2014/main" id="{8C54AAFB-AFAD-0956-6B7C-E24D7377FD62}"/>
              </a:ext>
            </a:extLst>
          </p:cNvPr>
          <p:cNvSpPr txBox="1"/>
          <p:nvPr/>
        </p:nvSpPr>
        <p:spPr>
          <a:xfrm>
            <a:off x="10225000" y="2278468"/>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1</a:t>
            </a:r>
            <a:endParaRPr lang="en-US" dirty="0"/>
          </a:p>
        </p:txBody>
      </p:sp>
      <p:pic>
        <p:nvPicPr>
          <p:cNvPr id="152" name="Picture 151">
            <a:extLst>
              <a:ext uri="{FF2B5EF4-FFF2-40B4-BE49-F238E27FC236}">
                <a16:creationId xmlns:a16="http://schemas.microsoft.com/office/drawing/2014/main" id="{DAACA46C-D15E-32F1-B08E-16E198F7071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03478" y="3915040"/>
            <a:ext cx="173404" cy="149698"/>
          </a:xfrm>
          <a:prstGeom prst="rect">
            <a:avLst/>
          </a:prstGeom>
        </p:spPr>
      </p:pic>
      <p:pic>
        <p:nvPicPr>
          <p:cNvPr id="153" name="Picture 152">
            <a:extLst>
              <a:ext uri="{FF2B5EF4-FFF2-40B4-BE49-F238E27FC236}">
                <a16:creationId xmlns:a16="http://schemas.microsoft.com/office/drawing/2014/main" id="{151C3FEA-075D-4E31-064A-A13A544F6B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61571" y="3785705"/>
            <a:ext cx="386389" cy="401782"/>
          </a:xfrm>
          <a:prstGeom prst="rect">
            <a:avLst/>
          </a:prstGeom>
        </p:spPr>
      </p:pic>
      <p:sp>
        <p:nvSpPr>
          <p:cNvPr id="154" name="TextBox 153">
            <a:extLst>
              <a:ext uri="{FF2B5EF4-FFF2-40B4-BE49-F238E27FC236}">
                <a16:creationId xmlns:a16="http://schemas.microsoft.com/office/drawing/2014/main" id="{1E6509F1-BD16-2D4C-73C8-542CE4DF6B76}"/>
              </a:ext>
            </a:extLst>
          </p:cNvPr>
          <p:cNvSpPr txBox="1"/>
          <p:nvPr/>
        </p:nvSpPr>
        <p:spPr>
          <a:xfrm>
            <a:off x="2295021" y="3862995"/>
            <a:ext cx="27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55" name="TextBox 154">
            <a:extLst>
              <a:ext uri="{FF2B5EF4-FFF2-40B4-BE49-F238E27FC236}">
                <a16:creationId xmlns:a16="http://schemas.microsoft.com/office/drawing/2014/main" id="{B7937BF6-AC5C-7D29-8068-DC906D36E631}"/>
              </a:ext>
            </a:extLst>
          </p:cNvPr>
          <p:cNvSpPr txBox="1"/>
          <p:nvPr/>
        </p:nvSpPr>
        <p:spPr>
          <a:xfrm>
            <a:off x="2822418"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56" name="Picture 155">
            <a:extLst>
              <a:ext uri="{FF2B5EF4-FFF2-40B4-BE49-F238E27FC236}">
                <a16:creationId xmlns:a16="http://schemas.microsoft.com/office/drawing/2014/main" id="{853465B1-4055-0A24-D964-59526E18BA8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46748" y="3922091"/>
            <a:ext cx="173404" cy="149698"/>
          </a:xfrm>
          <a:prstGeom prst="rect">
            <a:avLst/>
          </a:prstGeom>
        </p:spPr>
      </p:pic>
      <p:sp>
        <p:nvSpPr>
          <p:cNvPr id="157" name="TextBox 156">
            <a:extLst>
              <a:ext uri="{FF2B5EF4-FFF2-40B4-BE49-F238E27FC236}">
                <a16:creationId xmlns:a16="http://schemas.microsoft.com/office/drawing/2014/main" id="{BBBC5828-06DF-0039-7DDE-F267B950DAA2}"/>
              </a:ext>
            </a:extLst>
          </p:cNvPr>
          <p:cNvSpPr txBox="1"/>
          <p:nvPr/>
        </p:nvSpPr>
        <p:spPr>
          <a:xfrm>
            <a:off x="3359302"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58" name="Picture 157">
            <a:extLst>
              <a:ext uri="{FF2B5EF4-FFF2-40B4-BE49-F238E27FC236}">
                <a16:creationId xmlns:a16="http://schemas.microsoft.com/office/drawing/2014/main" id="{64A30261-3B5E-1EBF-2E8A-BF6829CD460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635478" y="3915040"/>
            <a:ext cx="173404" cy="149698"/>
          </a:xfrm>
          <a:prstGeom prst="rect">
            <a:avLst/>
          </a:prstGeom>
        </p:spPr>
      </p:pic>
      <p:pic>
        <p:nvPicPr>
          <p:cNvPr id="159" name="Picture 158">
            <a:extLst>
              <a:ext uri="{FF2B5EF4-FFF2-40B4-BE49-F238E27FC236}">
                <a16:creationId xmlns:a16="http://schemas.microsoft.com/office/drawing/2014/main" id="{904A17AC-155B-F3DE-5720-69A44A7BDB5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955086" y="3785705"/>
            <a:ext cx="386389" cy="401782"/>
          </a:xfrm>
          <a:prstGeom prst="rect">
            <a:avLst/>
          </a:prstGeom>
        </p:spPr>
      </p:pic>
      <p:sp>
        <p:nvSpPr>
          <p:cNvPr id="160" name="TextBox 159">
            <a:extLst>
              <a:ext uri="{FF2B5EF4-FFF2-40B4-BE49-F238E27FC236}">
                <a16:creationId xmlns:a16="http://schemas.microsoft.com/office/drawing/2014/main" id="{7F2503BE-1DF3-7506-315A-6F5F10DF85E1}"/>
              </a:ext>
            </a:extLst>
          </p:cNvPr>
          <p:cNvSpPr txBox="1"/>
          <p:nvPr/>
        </p:nvSpPr>
        <p:spPr>
          <a:xfrm>
            <a:off x="4273143" y="385529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61" name="TextBox 160">
            <a:extLst>
              <a:ext uri="{FF2B5EF4-FFF2-40B4-BE49-F238E27FC236}">
                <a16:creationId xmlns:a16="http://schemas.microsoft.com/office/drawing/2014/main" id="{D5EA7B8A-D3AE-E714-B480-2330A61254C4}"/>
              </a:ext>
            </a:extLst>
          </p:cNvPr>
          <p:cNvSpPr txBox="1"/>
          <p:nvPr/>
        </p:nvSpPr>
        <p:spPr>
          <a:xfrm>
            <a:off x="4854418"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62" name="Picture 161">
            <a:extLst>
              <a:ext uri="{FF2B5EF4-FFF2-40B4-BE49-F238E27FC236}">
                <a16:creationId xmlns:a16="http://schemas.microsoft.com/office/drawing/2014/main" id="{4600442E-71DC-2788-9F53-2B8D42051A9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8748" y="3922091"/>
            <a:ext cx="173404" cy="149698"/>
          </a:xfrm>
          <a:prstGeom prst="rect">
            <a:avLst/>
          </a:prstGeom>
        </p:spPr>
      </p:pic>
      <p:sp>
        <p:nvSpPr>
          <p:cNvPr id="163" name="TextBox 162">
            <a:extLst>
              <a:ext uri="{FF2B5EF4-FFF2-40B4-BE49-F238E27FC236}">
                <a16:creationId xmlns:a16="http://schemas.microsoft.com/office/drawing/2014/main" id="{E817142E-79E4-D2B3-863A-1E2553600747}"/>
              </a:ext>
            </a:extLst>
          </p:cNvPr>
          <p:cNvSpPr txBox="1"/>
          <p:nvPr/>
        </p:nvSpPr>
        <p:spPr>
          <a:xfrm>
            <a:off x="5391302"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64" name="Picture 163">
            <a:extLst>
              <a:ext uri="{FF2B5EF4-FFF2-40B4-BE49-F238E27FC236}">
                <a16:creationId xmlns:a16="http://schemas.microsoft.com/office/drawing/2014/main" id="{41B7A7F1-57AD-AD43-B3AE-B5F7DEEFFB5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75357" y="3915040"/>
            <a:ext cx="173404" cy="149698"/>
          </a:xfrm>
          <a:prstGeom prst="rect">
            <a:avLst/>
          </a:prstGeom>
        </p:spPr>
      </p:pic>
      <p:pic>
        <p:nvPicPr>
          <p:cNvPr id="165" name="Picture 164">
            <a:extLst>
              <a:ext uri="{FF2B5EF4-FFF2-40B4-BE49-F238E27FC236}">
                <a16:creationId xmlns:a16="http://schemas.microsoft.com/office/drawing/2014/main" id="{4E9A350A-3EF1-AEC1-CEA5-B4AE9D81201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294965" y="3785705"/>
            <a:ext cx="386389" cy="401782"/>
          </a:xfrm>
          <a:prstGeom prst="rect">
            <a:avLst/>
          </a:prstGeom>
        </p:spPr>
      </p:pic>
      <p:sp>
        <p:nvSpPr>
          <p:cNvPr id="166" name="TextBox 165">
            <a:extLst>
              <a:ext uri="{FF2B5EF4-FFF2-40B4-BE49-F238E27FC236}">
                <a16:creationId xmlns:a16="http://schemas.microsoft.com/office/drawing/2014/main" id="{4C9A0C86-AFD0-8DE6-BD79-B90CD3090701}"/>
              </a:ext>
            </a:extLst>
          </p:cNvPr>
          <p:cNvSpPr txBox="1"/>
          <p:nvPr/>
        </p:nvSpPr>
        <p:spPr>
          <a:xfrm>
            <a:off x="6613022" y="385529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67" name="TextBox 166">
            <a:extLst>
              <a:ext uri="{FF2B5EF4-FFF2-40B4-BE49-F238E27FC236}">
                <a16:creationId xmlns:a16="http://schemas.microsoft.com/office/drawing/2014/main" id="{8F0AED9F-0404-4144-4625-CFBCEAFC201D}"/>
              </a:ext>
            </a:extLst>
          </p:cNvPr>
          <p:cNvSpPr txBox="1"/>
          <p:nvPr/>
        </p:nvSpPr>
        <p:spPr>
          <a:xfrm>
            <a:off x="7194297"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68" name="Picture 167">
            <a:extLst>
              <a:ext uri="{FF2B5EF4-FFF2-40B4-BE49-F238E27FC236}">
                <a16:creationId xmlns:a16="http://schemas.microsoft.com/office/drawing/2014/main" id="{F955DDBB-19D1-9905-D347-59ED5C920B2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18627" y="3922091"/>
            <a:ext cx="173404" cy="149698"/>
          </a:xfrm>
          <a:prstGeom prst="rect">
            <a:avLst/>
          </a:prstGeom>
        </p:spPr>
      </p:pic>
      <p:sp>
        <p:nvSpPr>
          <p:cNvPr id="169" name="TextBox 168">
            <a:extLst>
              <a:ext uri="{FF2B5EF4-FFF2-40B4-BE49-F238E27FC236}">
                <a16:creationId xmlns:a16="http://schemas.microsoft.com/office/drawing/2014/main" id="{502AE66A-C2E2-EB39-F2FE-2B11A28D4B2B}"/>
              </a:ext>
            </a:extLst>
          </p:cNvPr>
          <p:cNvSpPr txBox="1"/>
          <p:nvPr/>
        </p:nvSpPr>
        <p:spPr>
          <a:xfrm>
            <a:off x="7731181"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70" name="Picture 169">
            <a:extLst>
              <a:ext uri="{FF2B5EF4-FFF2-40B4-BE49-F238E27FC236}">
                <a16:creationId xmlns:a16="http://schemas.microsoft.com/office/drawing/2014/main" id="{8037BE96-5690-2EC9-9A32-9DE113CC936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253660" y="3915040"/>
            <a:ext cx="173404" cy="149698"/>
          </a:xfrm>
          <a:prstGeom prst="rect">
            <a:avLst/>
          </a:prstGeom>
        </p:spPr>
      </p:pic>
      <p:pic>
        <p:nvPicPr>
          <p:cNvPr id="171" name="Picture 170">
            <a:extLst>
              <a:ext uri="{FF2B5EF4-FFF2-40B4-BE49-F238E27FC236}">
                <a16:creationId xmlns:a16="http://schemas.microsoft.com/office/drawing/2014/main" id="{BB9A7278-E2A1-148E-778B-1CB2D481D7D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573268" y="3785705"/>
            <a:ext cx="386389" cy="401782"/>
          </a:xfrm>
          <a:prstGeom prst="rect">
            <a:avLst/>
          </a:prstGeom>
        </p:spPr>
      </p:pic>
      <p:sp>
        <p:nvSpPr>
          <p:cNvPr id="172" name="TextBox 171">
            <a:extLst>
              <a:ext uri="{FF2B5EF4-FFF2-40B4-BE49-F238E27FC236}">
                <a16:creationId xmlns:a16="http://schemas.microsoft.com/office/drawing/2014/main" id="{6F25365B-B3D2-388C-9C59-49D4D15F4883}"/>
              </a:ext>
            </a:extLst>
          </p:cNvPr>
          <p:cNvSpPr txBox="1"/>
          <p:nvPr/>
        </p:nvSpPr>
        <p:spPr>
          <a:xfrm>
            <a:off x="8891325" y="385529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73" name="TextBox 172">
            <a:extLst>
              <a:ext uri="{FF2B5EF4-FFF2-40B4-BE49-F238E27FC236}">
                <a16:creationId xmlns:a16="http://schemas.microsoft.com/office/drawing/2014/main" id="{2C0DDD66-69E2-0101-C951-3F56530D8652}"/>
              </a:ext>
            </a:extLst>
          </p:cNvPr>
          <p:cNvSpPr txBox="1"/>
          <p:nvPr/>
        </p:nvSpPr>
        <p:spPr>
          <a:xfrm>
            <a:off x="9472600" y="386129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74" name="Picture 173">
            <a:extLst>
              <a:ext uri="{FF2B5EF4-FFF2-40B4-BE49-F238E27FC236}">
                <a16:creationId xmlns:a16="http://schemas.microsoft.com/office/drawing/2014/main" id="{8571EBA5-0C2E-B376-DB25-08480E5B307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96930" y="3922091"/>
            <a:ext cx="173404" cy="149698"/>
          </a:xfrm>
          <a:prstGeom prst="rect">
            <a:avLst/>
          </a:prstGeom>
        </p:spPr>
      </p:pic>
      <p:sp>
        <p:nvSpPr>
          <p:cNvPr id="175" name="TextBox 174">
            <a:extLst>
              <a:ext uri="{FF2B5EF4-FFF2-40B4-BE49-F238E27FC236}">
                <a16:creationId xmlns:a16="http://schemas.microsoft.com/office/drawing/2014/main" id="{6D7CF095-FCFD-DBF3-E2AF-EA599C266CF2}"/>
              </a:ext>
            </a:extLst>
          </p:cNvPr>
          <p:cNvSpPr txBox="1"/>
          <p:nvPr/>
        </p:nvSpPr>
        <p:spPr>
          <a:xfrm>
            <a:off x="10009484" y="3864044"/>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76" name="Picture 175">
            <a:extLst>
              <a:ext uri="{FF2B5EF4-FFF2-40B4-BE49-F238E27FC236}">
                <a16:creationId xmlns:a16="http://schemas.microsoft.com/office/drawing/2014/main" id="{766729E8-8594-85D5-C44A-FA482636943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18447" y="5616070"/>
            <a:ext cx="173404" cy="149698"/>
          </a:xfrm>
          <a:prstGeom prst="rect">
            <a:avLst/>
          </a:prstGeom>
        </p:spPr>
      </p:pic>
      <p:pic>
        <p:nvPicPr>
          <p:cNvPr id="177" name="Picture 176">
            <a:extLst>
              <a:ext uri="{FF2B5EF4-FFF2-40B4-BE49-F238E27FC236}">
                <a16:creationId xmlns:a16="http://schemas.microsoft.com/office/drawing/2014/main" id="{B4E3BDDD-C7BD-85CF-36F8-9982A831AB6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76540" y="5486735"/>
            <a:ext cx="386389" cy="401782"/>
          </a:xfrm>
          <a:prstGeom prst="rect">
            <a:avLst/>
          </a:prstGeom>
        </p:spPr>
      </p:pic>
      <p:sp>
        <p:nvSpPr>
          <p:cNvPr id="178" name="TextBox 177">
            <a:extLst>
              <a:ext uri="{FF2B5EF4-FFF2-40B4-BE49-F238E27FC236}">
                <a16:creationId xmlns:a16="http://schemas.microsoft.com/office/drawing/2014/main" id="{E93F9341-9EE8-B7D9-27B5-7B7E70FC23C1}"/>
              </a:ext>
            </a:extLst>
          </p:cNvPr>
          <p:cNvSpPr txBox="1"/>
          <p:nvPr/>
        </p:nvSpPr>
        <p:spPr>
          <a:xfrm>
            <a:off x="1609990" y="5564024"/>
            <a:ext cx="275232"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79" name="TextBox 178">
            <a:extLst>
              <a:ext uri="{FF2B5EF4-FFF2-40B4-BE49-F238E27FC236}">
                <a16:creationId xmlns:a16="http://schemas.microsoft.com/office/drawing/2014/main" id="{4D9D7D98-9359-1B82-6043-B5B28CC53573}"/>
              </a:ext>
            </a:extLst>
          </p:cNvPr>
          <p:cNvSpPr txBox="1"/>
          <p:nvPr/>
        </p:nvSpPr>
        <p:spPr>
          <a:xfrm>
            <a:off x="2137387"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0" name="Picture 179">
            <a:extLst>
              <a:ext uri="{FF2B5EF4-FFF2-40B4-BE49-F238E27FC236}">
                <a16:creationId xmlns:a16="http://schemas.microsoft.com/office/drawing/2014/main" id="{D71D375B-2B23-DDFD-C53A-2177322DFE6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61717" y="5623121"/>
            <a:ext cx="173404" cy="149698"/>
          </a:xfrm>
          <a:prstGeom prst="rect">
            <a:avLst/>
          </a:prstGeom>
        </p:spPr>
      </p:pic>
      <p:sp>
        <p:nvSpPr>
          <p:cNvPr id="181" name="TextBox 180">
            <a:extLst>
              <a:ext uri="{FF2B5EF4-FFF2-40B4-BE49-F238E27FC236}">
                <a16:creationId xmlns:a16="http://schemas.microsoft.com/office/drawing/2014/main" id="{D5B83F43-1989-697F-0FEF-560A1672615E}"/>
              </a:ext>
            </a:extLst>
          </p:cNvPr>
          <p:cNvSpPr txBox="1"/>
          <p:nvPr/>
        </p:nvSpPr>
        <p:spPr>
          <a:xfrm>
            <a:off x="2674271"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2" name="Picture 181">
            <a:extLst>
              <a:ext uri="{FF2B5EF4-FFF2-40B4-BE49-F238E27FC236}">
                <a16:creationId xmlns:a16="http://schemas.microsoft.com/office/drawing/2014/main" id="{964C29F7-982B-7B41-B1FC-C5DA4C55CCC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950447" y="5616070"/>
            <a:ext cx="173404" cy="149698"/>
          </a:xfrm>
          <a:prstGeom prst="rect">
            <a:avLst/>
          </a:prstGeom>
        </p:spPr>
      </p:pic>
      <p:pic>
        <p:nvPicPr>
          <p:cNvPr id="183" name="Picture 182">
            <a:extLst>
              <a:ext uri="{FF2B5EF4-FFF2-40B4-BE49-F238E27FC236}">
                <a16:creationId xmlns:a16="http://schemas.microsoft.com/office/drawing/2014/main" id="{0609E21C-51B1-7147-CDBF-B8996F62874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70055" y="5486735"/>
            <a:ext cx="386389" cy="401782"/>
          </a:xfrm>
          <a:prstGeom prst="rect">
            <a:avLst/>
          </a:prstGeom>
        </p:spPr>
      </p:pic>
      <p:sp>
        <p:nvSpPr>
          <p:cNvPr id="184" name="TextBox 183">
            <a:extLst>
              <a:ext uri="{FF2B5EF4-FFF2-40B4-BE49-F238E27FC236}">
                <a16:creationId xmlns:a16="http://schemas.microsoft.com/office/drawing/2014/main" id="{B05892B7-A12F-7F25-8525-36BA53CC48F6}"/>
              </a:ext>
            </a:extLst>
          </p:cNvPr>
          <p:cNvSpPr txBox="1"/>
          <p:nvPr/>
        </p:nvSpPr>
        <p:spPr>
          <a:xfrm>
            <a:off x="3588112" y="555632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sp>
        <p:nvSpPr>
          <p:cNvPr id="185" name="TextBox 184">
            <a:extLst>
              <a:ext uri="{FF2B5EF4-FFF2-40B4-BE49-F238E27FC236}">
                <a16:creationId xmlns:a16="http://schemas.microsoft.com/office/drawing/2014/main" id="{A98A0899-3482-BBFD-908C-430F829C7664}"/>
              </a:ext>
            </a:extLst>
          </p:cNvPr>
          <p:cNvSpPr txBox="1"/>
          <p:nvPr/>
        </p:nvSpPr>
        <p:spPr>
          <a:xfrm>
            <a:off x="4169387"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6" name="Picture 185">
            <a:extLst>
              <a:ext uri="{FF2B5EF4-FFF2-40B4-BE49-F238E27FC236}">
                <a16:creationId xmlns:a16="http://schemas.microsoft.com/office/drawing/2014/main" id="{B6F3132E-A733-FDFF-B322-EF3EEB624BD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93717" y="5623121"/>
            <a:ext cx="173404" cy="149698"/>
          </a:xfrm>
          <a:prstGeom prst="rect">
            <a:avLst/>
          </a:prstGeom>
        </p:spPr>
      </p:pic>
      <p:sp>
        <p:nvSpPr>
          <p:cNvPr id="187" name="TextBox 186">
            <a:extLst>
              <a:ext uri="{FF2B5EF4-FFF2-40B4-BE49-F238E27FC236}">
                <a16:creationId xmlns:a16="http://schemas.microsoft.com/office/drawing/2014/main" id="{BD9DD72F-1038-3354-DA7F-B45192AF1FF6}"/>
              </a:ext>
            </a:extLst>
          </p:cNvPr>
          <p:cNvSpPr txBox="1"/>
          <p:nvPr/>
        </p:nvSpPr>
        <p:spPr>
          <a:xfrm>
            <a:off x="4706271"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88" name="Picture 187">
            <a:extLst>
              <a:ext uri="{FF2B5EF4-FFF2-40B4-BE49-F238E27FC236}">
                <a16:creationId xmlns:a16="http://schemas.microsoft.com/office/drawing/2014/main" id="{EC3A42E1-6D25-110E-945B-047EFA40C82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044023" y="5616070"/>
            <a:ext cx="173404" cy="149698"/>
          </a:xfrm>
          <a:prstGeom prst="rect">
            <a:avLst/>
          </a:prstGeom>
        </p:spPr>
      </p:pic>
      <p:pic>
        <p:nvPicPr>
          <p:cNvPr id="189" name="Picture 188">
            <a:extLst>
              <a:ext uri="{FF2B5EF4-FFF2-40B4-BE49-F238E27FC236}">
                <a16:creationId xmlns:a16="http://schemas.microsoft.com/office/drawing/2014/main" id="{A5F8CD5A-9C7E-5295-2851-A666C692F14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363631" y="5486735"/>
            <a:ext cx="386389" cy="401782"/>
          </a:xfrm>
          <a:prstGeom prst="rect">
            <a:avLst/>
          </a:prstGeom>
        </p:spPr>
      </p:pic>
      <p:sp>
        <p:nvSpPr>
          <p:cNvPr id="190" name="TextBox 189">
            <a:extLst>
              <a:ext uri="{FF2B5EF4-FFF2-40B4-BE49-F238E27FC236}">
                <a16:creationId xmlns:a16="http://schemas.microsoft.com/office/drawing/2014/main" id="{24A0D947-67B4-39AC-3744-15115A48B748}"/>
              </a:ext>
            </a:extLst>
          </p:cNvPr>
          <p:cNvSpPr txBox="1"/>
          <p:nvPr/>
        </p:nvSpPr>
        <p:spPr>
          <a:xfrm>
            <a:off x="5681688" y="555632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5</a:t>
            </a:r>
            <a:endParaRPr lang="en-US" dirty="0"/>
          </a:p>
        </p:txBody>
      </p:sp>
      <p:sp>
        <p:nvSpPr>
          <p:cNvPr id="191" name="TextBox 190">
            <a:extLst>
              <a:ext uri="{FF2B5EF4-FFF2-40B4-BE49-F238E27FC236}">
                <a16:creationId xmlns:a16="http://schemas.microsoft.com/office/drawing/2014/main" id="{4F0509CF-722F-8CBF-4449-DF4FEEDF1067}"/>
              </a:ext>
            </a:extLst>
          </p:cNvPr>
          <p:cNvSpPr txBox="1"/>
          <p:nvPr/>
        </p:nvSpPr>
        <p:spPr>
          <a:xfrm>
            <a:off x="6262963"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92" name="Picture 191">
            <a:extLst>
              <a:ext uri="{FF2B5EF4-FFF2-40B4-BE49-F238E27FC236}">
                <a16:creationId xmlns:a16="http://schemas.microsoft.com/office/drawing/2014/main" id="{DD157BA3-0D78-AFA8-7871-0EA2F835474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587293" y="5623121"/>
            <a:ext cx="173404" cy="149698"/>
          </a:xfrm>
          <a:prstGeom prst="rect">
            <a:avLst/>
          </a:prstGeom>
        </p:spPr>
      </p:pic>
      <p:sp>
        <p:nvSpPr>
          <p:cNvPr id="193" name="TextBox 192">
            <a:extLst>
              <a:ext uri="{FF2B5EF4-FFF2-40B4-BE49-F238E27FC236}">
                <a16:creationId xmlns:a16="http://schemas.microsoft.com/office/drawing/2014/main" id="{F7A25773-4F4F-2966-EF6F-2F4541144DB8}"/>
              </a:ext>
            </a:extLst>
          </p:cNvPr>
          <p:cNvSpPr txBox="1"/>
          <p:nvPr/>
        </p:nvSpPr>
        <p:spPr>
          <a:xfrm>
            <a:off x="6799847"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194" name="Picture 193">
            <a:extLst>
              <a:ext uri="{FF2B5EF4-FFF2-40B4-BE49-F238E27FC236}">
                <a16:creationId xmlns:a16="http://schemas.microsoft.com/office/drawing/2014/main" id="{4392B5DC-1391-958D-F140-6511A7AA6D5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845114" y="5616070"/>
            <a:ext cx="173404" cy="149698"/>
          </a:xfrm>
          <a:prstGeom prst="rect">
            <a:avLst/>
          </a:prstGeom>
        </p:spPr>
      </p:pic>
      <p:pic>
        <p:nvPicPr>
          <p:cNvPr id="195" name="Picture 194">
            <a:extLst>
              <a:ext uri="{FF2B5EF4-FFF2-40B4-BE49-F238E27FC236}">
                <a16:creationId xmlns:a16="http://schemas.microsoft.com/office/drawing/2014/main" id="{C9954038-91D8-518E-4383-D2791B13AF2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64722" y="5486735"/>
            <a:ext cx="386389" cy="401782"/>
          </a:xfrm>
          <a:prstGeom prst="rect">
            <a:avLst/>
          </a:prstGeom>
        </p:spPr>
      </p:pic>
      <p:sp>
        <p:nvSpPr>
          <p:cNvPr id="196" name="TextBox 195">
            <a:extLst>
              <a:ext uri="{FF2B5EF4-FFF2-40B4-BE49-F238E27FC236}">
                <a16:creationId xmlns:a16="http://schemas.microsoft.com/office/drawing/2014/main" id="{D440A49D-9C97-3ABD-81FE-AAE8090A8EBD}"/>
              </a:ext>
            </a:extLst>
          </p:cNvPr>
          <p:cNvSpPr txBox="1"/>
          <p:nvPr/>
        </p:nvSpPr>
        <p:spPr>
          <a:xfrm>
            <a:off x="7482779" y="5556329"/>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7</a:t>
            </a:r>
            <a:endParaRPr lang="en-US" dirty="0"/>
          </a:p>
        </p:txBody>
      </p:sp>
      <p:sp>
        <p:nvSpPr>
          <p:cNvPr id="197" name="TextBox 196">
            <a:extLst>
              <a:ext uri="{FF2B5EF4-FFF2-40B4-BE49-F238E27FC236}">
                <a16:creationId xmlns:a16="http://schemas.microsoft.com/office/drawing/2014/main" id="{9F39FFA5-75CE-BEAA-BE2E-930111994305}"/>
              </a:ext>
            </a:extLst>
          </p:cNvPr>
          <p:cNvSpPr txBox="1"/>
          <p:nvPr/>
        </p:nvSpPr>
        <p:spPr>
          <a:xfrm>
            <a:off x="8064054" y="5562327"/>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198" name="Picture 197">
            <a:extLst>
              <a:ext uri="{FF2B5EF4-FFF2-40B4-BE49-F238E27FC236}">
                <a16:creationId xmlns:a16="http://schemas.microsoft.com/office/drawing/2014/main" id="{F5CF353C-FF3C-B7DD-4C61-DD89EDB46A6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88384" y="5623121"/>
            <a:ext cx="173404" cy="149698"/>
          </a:xfrm>
          <a:prstGeom prst="rect">
            <a:avLst/>
          </a:prstGeom>
        </p:spPr>
      </p:pic>
      <p:sp>
        <p:nvSpPr>
          <p:cNvPr id="199" name="TextBox 198">
            <a:extLst>
              <a:ext uri="{FF2B5EF4-FFF2-40B4-BE49-F238E27FC236}">
                <a16:creationId xmlns:a16="http://schemas.microsoft.com/office/drawing/2014/main" id="{ECF9E3DC-4455-B431-C4FD-57FB8107DEDC}"/>
              </a:ext>
            </a:extLst>
          </p:cNvPr>
          <p:cNvSpPr txBox="1"/>
          <p:nvPr/>
        </p:nvSpPr>
        <p:spPr>
          <a:xfrm>
            <a:off x="8600938" y="5565073"/>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pic>
        <p:nvPicPr>
          <p:cNvPr id="200" name="Picture 199">
            <a:extLst>
              <a:ext uri="{FF2B5EF4-FFF2-40B4-BE49-F238E27FC236}">
                <a16:creationId xmlns:a16="http://schemas.microsoft.com/office/drawing/2014/main" id="{345D8E47-E246-5128-7AD6-0CB2A30BDC3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69356" y="5608373"/>
            <a:ext cx="173404" cy="149698"/>
          </a:xfrm>
          <a:prstGeom prst="rect">
            <a:avLst/>
          </a:prstGeom>
        </p:spPr>
      </p:pic>
      <p:pic>
        <p:nvPicPr>
          <p:cNvPr id="201" name="Picture 200">
            <a:extLst>
              <a:ext uri="{FF2B5EF4-FFF2-40B4-BE49-F238E27FC236}">
                <a16:creationId xmlns:a16="http://schemas.microsoft.com/office/drawing/2014/main" id="{311AE1DF-28F1-B1BA-D42E-BCE0A1EEDFB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088964" y="5479038"/>
            <a:ext cx="386389" cy="401782"/>
          </a:xfrm>
          <a:prstGeom prst="rect">
            <a:avLst/>
          </a:prstGeom>
        </p:spPr>
      </p:pic>
      <p:sp>
        <p:nvSpPr>
          <p:cNvPr id="202" name="TextBox 201">
            <a:extLst>
              <a:ext uri="{FF2B5EF4-FFF2-40B4-BE49-F238E27FC236}">
                <a16:creationId xmlns:a16="http://schemas.microsoft.com/office/drawing/2014/main" id="{9DA993E9-36CF-25BD-FB19-7BE4110F28F0}"/>
              </a:ext>
            </a:extLst>
          </p:cNvPr>
          <p:cNvSpPr txBox="1"/>
          <p:nvPr/>
        </p:nvSpPr>
        <p:spPr>
          <a:xfrm>
            <a:off x="9407021" y="5548632"/>
            <a:ext cx="3906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9</a:t>
            </a:r>
            <a:endParaRPr lang="en-US" dirty="0"/>
          </a:p>
        </p:txBody>
      </p:sp>
      <p:sp>
        <p:nvSpPr>
          <p:cNvPr id="203" name="TextBox 202">
            <a:extLst>
              <a:ext uri="{FF2B5EF4-FFF2-40B4-BE49-F238E27FC236}">
                <a16:creationId xmlns:a16="http://schemas.microsoft.com/office/drawing/2014/main" id="{1CAB40F3-0A94-5E87-4C61-459F5E793DA9}"/>
              </a:ext>
            </a:extLst>
          </p:cNvPr>
          <p:cNvSpPr txBox="1"/>
          <p:nvPr/>
        </p:nvSpPr>
        <p:spPr>
          <a:xfrm>
            <a:off x="9988296" y="5554630"/>
            <a:ext cx="343536"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2</a:t>
            </a:r>
            <a:endParaRPr lang="en-US" dirty="0"/>
          </a:p>
        </p:txBody>
      </p:sp>
      <p:pic>
        <p:nvPicPr>
          <p:cNvPr id="204" name="Picture 203">
            <a:extLst>
              <a:ext uri="{FF2B5EF4-FFF2-40B4-BE49-F238E27FC236}">
                <a16:creationId xmlns:a16="http://schemas.microsoft.com/office/drawing/2014/main" id="{E447D962-803F-9783-0C42-EBE9D92AD32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312626" y="5615424"/>
            <a:ext cx="173404" cy="149698"/>
          </a:xfrm>
          <a:prstGeom prst="rect">
            <a:avLst/>
          </a:prstGeom>
        </p:spPr>
      </p:pic>
      <p:sp>
        <p:nvSpPr>
          <p:cNvPr id="205" name="TextBox 204">
            <a:extLst>
              <a:ext uri="{FF2B5EF4-FFF2-40B4-BE49-F238E27FC236}">
                <a16:creationId xmlns:a16="http://schemas.microsoft.com/office/drawing/2014/main" id="{F9EC8C32-F615-9888-9D01-1CE110F380F8}"/>
              </a:ext>
            </a:extLst>
          </p:cNvPr>
          <p:cNvSpPr txBox="1"/>
          <p:nvPr/>
        </p:nvSpPr>
        <p:spPr>
          <a:xfrm>
            <a:off x="10525180" y="5557376"/>
            <a:ext cx="3718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49262"/>
            <a:r>
              <a:rPr lang="de-DE" sz="1000" dirty="0">
                <a:solidFill>
                  <a:srgbClr val="0B2033"/>
                </a:solidFill>
                <a:latin typeface="Montserrat-Regular"/>
                <a:sym typeface="Helvetica"/>
              </a:rPr>
              <a:t>x  3</a:t>
            </a:r>
            <a:endParaRPr lang="en-US" dirty="0"/>
          </a:p>
        </p:txBody>
      </p:sp>
      <p:grpSp>
        <p:nvGrpSpPr>
          <p:cNvPr id="23" name="Group 22">
            <a:extLst>
              <a:ext uri="{FF2B5EF4-FFF2-40B4-BE49-F238E27FC236}">
                <a16:creationId xmlns:a16="http://schemas.microsoft.com/office/drawing/2014/main" id="{29F6186E-FD8B-CE7E-26D9-386F8D2F6253}"/>
              </a:ext>
            </a:extLst>
          </p:cNvPr>
          <p:cNvGrpSpPr/>
          <p:nvPr/>
        </p:nvGrpSpPr>
        <p:grpSpPr>
          <a:xfrm>
            <a:off x="-1" y="6122354"/>
            <a:ext cx="12192000" cy="735646"/>
            <a:chOff x="-1" y="6122354"/>
            <a:chExt cx="12192000" cy="735646"/>
          </a:xfrm>
        </p:grpSpPr>
        <p:sp>
          <p:nvSpPr>
            <p:cNvPr id="21" name="Rectangle 20">
              <a:extLst>
                <a:ext uri="{FF2B5EF4-FFF2-40B4-BE49-F238E27FC236}">
                  <a16:creationId xmlns:a16="http://schemas.microsoft.com/office/drawing/2014/main" id="{4126B974-4B60-FED6-6021-CE6EE16BD27A}"/>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red white and blue logo&#10;&#10;Description automatically generated">
              <a:extLst>
                <a:ext uri="{FF2B5EF4-FFF2-40B4-BE49-F238E27FC236}">
                  <a16:creationId xmlns:a16="http://schemas.microsoft.com/office/drawing/2014/main" id="{CE778DAE-6ADB-5F24-C147-BB4F74B8CDD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977022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6BEC90-578A-FC6D-1BA5-4201C2068D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0624"/>
            <a:ext cx="6048333" cy="570600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dirty="0">
                <a:solidFill>
                  <a:schemeClr val="bg1"/>
                </a:solidFill>
                <a:latin typeface="Montserrat" pitchFamily="2" charset="77"/>
              </a:rPr>
              <a:t>CAR RENTAL INSURANCE</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9" name="TextBox 8">
            <a:extLst>
              <a:ext uri="{FF2B5EF4-FFF2-40B4-BE49-F238E27FC236}">
                <a16:creationId xmlns:a16="http://schemas.microsoft.com/office/drawing/2014/main" id="{018F7A1B-24E6-B3A5-AC96-A74FFC44F09F}"/>
              </a:ext>
            </a:extLst>
          </p:cNvPr>
          <p:cNvSpPr txBox="1"/>
          <p:nvPr/>
        </p:nvSpPr>
        <p:spPr>
          <a:xfrm>
            <a:off x="6419026" y="1951020"/>
            <a:ext cx="5435891" cy="2446824"/>
          </a:xfrm>
          <a:prstGeom prst="rect">
            <a:avLst/>
          </a:prstGeom>
          <a:noFill/>
        </p:spPr>
        <p:txBody>
          <a:bodyPr wrap="square" lIns="91440" tIns="45720" rIns="91440" bIns="45720" rtlCol="0" anchor="t">
            <a:spAutoFit/>
          </a:bodyPr>
          <a:lstStyle/>
          <a:p>
            <a:pPr algn="ctr"/>
            <a:r>
              <a:rPr lang="en-US" dirty="0">
                <a:solidFill>
                  <a:srgbClr val="000000"/>
                </a:solidFill>
                <a:latin typeface="montserrat-regular"/>
                <a:ea typeface="+mn-lt"/>
                <a:cs typeface="+mn-lt"/>
              </a:rPr>
              <a:t>Basic rates include third-party </a:t>
            </a:r>
            <a:endParaRPr lang="en-US" dirty="0">
              <a:solidFill>
                <a:srgbClr val="000000"/>
              </a:solidFill>
              <a:latin typeface="Calibri" panose="020F0502020204030204"/>
              <a:ea typeface="+mn-lt"/>
              <a:cs typeface="+mn-lt"/>
            </a:endParaRPr>
          </a:p>
          <a:p>
            <a:pPr algn="ctr"/>
            <a:r>
              <a:rPr lang="en-US" dirty="0">
                <a:solidFill>
                  <a:srgbClr val="000000"/>
                </a:solidFill>
                <a:latin typeface="montserrat-regular"/>
                <a:ea typeface="+mn-lt"/>
                <a:cs typeface="+mn-lt"/>
              </a:rPr>
              <a:t>insurance coverage (Fire Insurance and VAT) and optional liability waivers. </a:t>
            </a:r>
            <a:endParaRPr lang="en-US" dirty="0">
              <a:ea typeface="Calibri"/>
              <a:cs typeface="Calibri"/>
            </a:endParaRPr>
          </a:p>
          <a:p>
            <a:pPr algn="ctr"/>
            <a:endParaRPr lang="en-US" dirty="0">
              <a:solidFill>
                <a:srgbClr val="000000"/>
              </a:solidFill>
              <a:latin typeface="montserrat-regular"/>
              <a:ea typeface="+mn-lt"/>
              <a:cs typeface="+mn-lt"/>
            </a:endParaRPr>
          </a:p>
          <a:p>
            <a:pPr algn="ctr"/>
            <a:r>
              <a:rPr lang="en-US" dirty="0">
                <a:solidFill>
                  <a:srgbClr val="000000"/>
                </a:solidFill>
                <a:latin typeface="montserrat-regular"/>
                <a:ea typeface="+mn-lt"/>
                <a:cs typeface="+mn-lt"/>
              </a:rPr>
              <a:t>In addition, other rate structures may be available, including Inclusive Rates and Zero Deductible Rates. These will vary by country. </a:t>
            </a:r>
            <a:endParaRPr lang="en-US" dirty="0">
              <a:latin typeface="montserrat-regular"/>
            </a:endParaRPr>
          </a:p>
          <a:p>
            <a:pPr algn="ctr">
              <a:spcBef>
                <a:spcPct val="50000"/>
              </a:spcBef>
            </a:pPr>
            <a:endParaRPr lang="en-US" altLang="en-US" b="1" dirty="0">
              <a:solidFill>
                <a:srgbClr val="0B2033"/>
              </a:solidFill>
              <a:latin typeface="montserrat-regular"/>
              <a:cs typeface="Arial"/>
            </a:endParaRPr>
          </a:p>
        </p:txBody>
      </p:sp>
      <p:grpSp>
        <p:nvGrpSpPr>
          <p:cNvPr id="11" name="Group 10">
            <a:extLst>
              <a:ext uri="{FF2B5EF4-FFF2-40B4-BE49-F238E27FC236}">
                <a16:creationId xmlns:a16="http://schemas.microsoft.com/office/drawing/2014/main" id="{7BCBEF94-4974-3B33-2BCF-B66874EF356B}"/>
              </a:ext>
            </a:extLst>
          </p:cNvPr>
          <p:cNvGrpSpPr/>
          <p:nvPr/>
        </p:nvGrpSpPr>
        <p:grpSpPr>
          <a:xfrm>
            <a:off x="-1" y="6122354"/>
            <a:ext cx="12192000" cy="735646"/>
            <a:chOff x="-1" y="6122354"/>
            <a:chExt cx="12192000" cy="735646"/>
          </a:xfrm>
        </p:grpSpPr>
        <p:sp>
          <p:nvSpPr>
            <p:cNvPr id="6" name="Rectangle 5">
              <a:extLst>
                <a:ext uri="{FF2B5EF4-FFF2-40B4-BE49-F238E27FC236}">
                  <a16:creationId xmlns:a16="http://schemas.microsoft.com/office/drawing/2014/main" id="{B0D2768A-A0AC-EBF6-25CF-98A47577949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8747DF24-B997-B84E-F006-904C876742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846228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C10CF53-2345-2925-2E10-B6D5E4F4DF2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25"/>
          <a:stretch/>
        </p:blipFill>
        <p:spPr bwMode="auto">
          <a:xfrm>
            <a:off x="-2" y="372100"/>
            <a:ext cx="6096000" cy="575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5630" y="372100"/>
            <a:ext cx="5514565" cy="507831"/>
          </a:xfrm>
          <a:prstGeom prst="rect">
            <a:avLst/>
          </a:prstGeom>
          <a:noFill/>
        </p:spPr>
        <p:txBody>
          <a:bodyPr wrap="square" lIns="91440" tIns="45720" rIns="91440" bIns="45720" rtlCol="0" anchor="t">
            <a:spAutoFit/>
          </a:bodyPr>
          <a:lstStyle/>
          <a:p>
            <a:r>
              <a:rPr lang="en-US" sz="2700" b="1" dirty="0">
                <a:solidFill>
                  <a:schemeClr val="bg1"/>
                </a:solidFill>
                <a:latin typeface="Montserrat"/>
              </a:rPr>
              <a:t>RESTRICTION FREE DRIVING</a:t>
            </a:r>
          </a:p>
        </p:txBody>
      </p:sp>
      <p:sp>
        <p:nvSpPr>
          <p:cNvPr id="8" name="TextBox 7">
            <a:extLst>
              <a:ext uri="{FF2B5EF4-FFF2-40B4-BE49-F238E27FC236}">
                <a16:creationId xmlns:a16="http://schemas.microsoft.com/office/drawing/2014/main" id="{B7F26BD2-E653-DA5A-A98E-2DB27E62B166}"/>
              </a:ext>
            </a:extLst>
          </p:cNvPr>
          <p:cNvSpPr txBox="1"/>
          <p:nvPr/>
        </p:nvSpPr>
        <p:spPr>
          <a:xfrm>
            <a:off x="37490" y="133171"/>
            <a:ext cx="4243320" cy="348851"/>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9" name="TextBox 8">
            <a:extLst>
              <a:ext uri="{FF2B5EF4-FFF2-40B4-BE49-F238E27FC236}">
                <a16:creationId xmlns:a16="http://schemas.microsoft.com/office/drawing/2014/main" id="{018F7A1B-24E6-B3A5-AC96-A74FFC44F09F}"/>
              </a:ext>
            </a:extLst>
          </p:cNvPr>
          <p:cNvSpPr txBox="1"/>
          <p:nvPr/>
        </p:nvSpPr>
        <p:spPr>
          <a:xfrm>
            <a:off x="6928505" y="2025562"/>
            <a:ext cx="4851345" cy="2677656"/>
          </a:xfrm>
          <a:prstGeom prst="rect">
            <a:avLst/>
          </a:prstGeom>
          <a:noFill/>
        </p:spPr>
        <p:txBody>
          <a:bodyPr wrap="square" lIns="91440" tIns="45720" rIns="91440" bIns="45720" rtlCol="0" anchor="t">
            <a:spAutoFit/>
          </a:bodyPr>
          <a:lstStyle/>
          <a:p>
            <a:pPr algn="ctr">
              <a:spcBef>
                <a:spcPct val="50000"/>
              </a:spcBef>
            </a:pPr>
            <a:r>
              <a:rPr lang="en-US" altLang="en-US" sz="2400" b="1" dirty="0">
                <a:solidFill>
                  <a:srgbClr val="0B2033"/>
                </a:solidFill>
                <a:latin typeface="Montserrat"/>
                <a:cs typeface="Arial"/>
              </a:rPr>
              <a:t>One Way Rentals Available:</a:t>
            </a:r>
            <a:br>
              <a:rPr lang="en-US" altLang="en-US" dirty="0">
                <a:latin typeface="Montserrat"/>
                <a:cs typeface="Arial" charset="0"/>
              </a:rPr>
            </a:br>
            <a:r>
              <a:rPr lang="en-US" altLang="en-US" dirty="0">
                <a:solidFill>
                  <a:srgbClr val="0B2033"/>
                </a:solidFill>
                <a:latin typeface="Montserrat"/>
                <a:cs typeface="Arial"/>
              </a:rPr>
              <a:t>Domestic &amp; International</a:t>
            </a:r>
            <a:endParaRPr lang="en-US" dirty="0"/>
          </a:p>
          <a:p>
            <a:pPr algn="ctr">
              <a:spcBef>
                <a:spcPct val="50000"/>
              </a:spcBef>
            </a:pPr>
            <a:r>
              <a:rPr lang="en-US" altLang="en-US" sz="2400" b="1" dirty="0">
                <a:solidFill>
                  <a:srgbClr val="0B2033"/>
                </a:solidFill>
                <a:latin typeface="Montserrat"/>
                <a:cs typeface="Arial"/>
              </a:rPr>
              <a:t>One Way Fee:</a:t>
            </a:r>
            <a:br>
              <a:rPr lang="en-US" altLang="en-US" dirty="0">
                <a:latin typeface="Montserrat"/>
                <a:cs typeface="Arial" charset="0"/>
              </a:rPr>
            </a:br>
            <a:r>
              <a:rPr lang="en-US" altLang="en-US" dirty="0">
                <a:solidFill>
                  <a:srgbClr val="0B2033"/>
                </a:solidFill>
                <a:latin typeface="Montserrat"/>
                <a:cs typeface="Arial"/>
              </a:rPr>
              <a:t>Always included in the Headline Price</a:t>
            </a:r>
          </a:p>
          <a:p>
            <a:pPr algn="ctr">
              <a:spcBef>
                <a:spcPct val="50000"/>
              </a:spcBef>
            </a:pPr>
            <a:r>
              <a:rPr lang="en-US" altLang="en-US" sz="2400" b="1" dirty="0">
                <a:solidFill>
                  <a:srgbClr val="0B2033"/>
                </a:solidFill>
                <a:latin typeface="Montserrat"/>
                <a:cs typeface="Arial"/>
              </a:rPr>
              <a:t>Travel East Rates Available: </a:t>
            </a:r>
            <a:r>
              <a:rPr lang="en-US" altLang="en-US" dirty="0">
                <a:solidFill>
                  <a:srgbClr val="0B2033"/>
                </a:solidFill>
                <a:latin typeface="Montserrat"/>
                <a:cs typeface="Arial"/>
              </a:rPr>
              <a:t>Allows for travel from Western Europe to all Eastern European Countries</a:t>
            </a:r>
          </a:p>
        </p:txBody>
      </p:sp>
      <p:grpSp>
        <p:nvGrpSpPr>
          <p:cNvPr id="11" name="Group 10">
            <a:extLst>
              <a:ext uri="{FF2B5EF4-FFF2-40B4-BE49-F238E27FC236}">
                <a16:creationId xmlns:a16="http://schemas.microsoft.com/office/drawing/2014/main" id="{48B7CBC8-F67B-0033-8E9E-287592892031}"/>
              </a:ext>
            </a:extLst>
          </p:cNvPr>
          <p:cNvGrpSpPr/>
          <p:nvPr/>
        </p:nvGrpSpPr>
        <p:grpSpPr>
          <a:xfrm>
            <a:off x="-1" y="6122354"/>
            <a:ext cx="12192000" cy="735646"/>
            <a:chOff x="-1" y="6122354"/>
            <a:chExt cx="12192000" cy="735646"/>
          </a:xfrm>
        </p:grpSpPr>
        <p:sp>
          <p:nvSpPr>
            <p:cNvPr id="6" name="Rectangle 5">
              <a:extLst>
                <a:ext uri="{FF2B5EF4-FFF2-40B4-BE49-F238E27FC236}">
                  <a16:creationId xmlns:a16="http://schemas.microsoft.com/office/drawing/2014/main" id="{C782D98A-F52A-FF41-F801-340FAB3C936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E824179A-6A1D-A9EC-E04B-FB5608376F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00286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WHO WE ARE</a:t>
            </a:r>
          </a:p>
        </p:txBody>
      </p:sp>
      <p:pic>
        <p:nvPicPr>
          <p:cNvPr id="17" name="Picture 3">
            <a:extLst>
              <a:ext uri="{FF2B5EF4-FFF2-40B4-BE49-F238E27FC236}">
                <a16:creationId xmlns:a16="http://schemas.microsoft.com/office/drawing/2014/main" id="{1C00B460-3F82-0028-10FF-BDFB5E93C8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35969" y="1290609"/>
            <a:ext cx="2560383" cy="151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Placeholder 2" descr="Picture Placeholder 2">
            <a:extLst>
              <a:ext uri="{FF2B5EF4-FFF2-40B4-BE49-F238E27FC236}">
                <a16:creationId xmlns:a16="http://schemas.microsoft.com/office/drawing/2014/main" id="{BC65D726-BB9A-6C66-2CBB-F819C1CE49C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07119" y="1290609"/>
            <a:ext cx="2407267" cy="1489244"/>
          </a:xfrm>
          <a:prstGeom prst="rect">
            <a:avLst/>
          </a:prstGeom>
        </p:spPr>
      </p:pic>
      <p:pic>
        <p:nvPicPr>
          <p:cNvPr id="19" name="Picture 5">
            <a:extLst>
              <a:ext uri="{FF2B5EF4-FFF2-40B4-BE49-F238E27FC236}">
                <a16:creationId xmlns:a16="http://schemas.microsoft.com/office/drawing/2014/main" id="{0B1D6D1B-B4B8-83A1-EA8B-684A4CA7C86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0732" y="3562847"/>
            <a:ext cx="2423654" cy="161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a:extLst>
              <a:ext uri="{FF2B5EF4-FFF2-40B4-BE49-F238E27FC236}">
                <a16:creationId xmlns:a16="http://schemas.microsoft.com/office/drawing/2014/main" id="{DFBE3614-3C22-93B6-F4FA-144A2F5934F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35969" y="3536682"/>
            <a:ext cx="2560383" cy="1628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id="{D1F0B746-1722-5B5F-E87F-91C29F2E2CF5}"/>
              </a:ext>
            </a:extLst>
          </p:cNvPr>
          <p:cNvSpPr txBox="1"/>
          <p:nvPr/>
        </p:nvSpPr>
        <p:spPr>
          <a:xfrm>
            <a:off x="6250733" y="2871261"/>
            <a:ext cx="3130854"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European</a:t>
            </a:r>
            <a:r>
              <a:rPr kumimoji="0" lang="de-DE" sz="1100" u="none" strike="noStrike" cap="none" spc="0" normalizeH="0" dirty="0">
                <a:ln>
                  <a:noFill/>
                </a:ln>
                <a:solidFill>
                  <a:srgbClr val="0B2033"/>
                </a:solidFill>
                <a:effectLst/>
                <a:uFillTx/>
                <a:latin typeface="Montserrat Medium"/>
                <a:sym typeface="Helvetica"/>
              </a:rPr>
              <a:t> Headquarters </a:t>
            </a:r>
            <a:r>
              <a:rPr lang="de-DE" sz="1100" dirty="0">
                <a:solidFill>
                  <a:srgbClr val="0B2033"/>
                </a:solidFill>
                <a:latin typeface="Montserrat Medium"/>
                <a:sym typeface="Helvetica"/>
              </a:rPr>
              <a:t>in </a:t>
            </a:r>
            <a:endParaRPr lang="en-US" dirty="0">
              <a:sym typeface="Helvetica"/>
            </a:endParaRPr>
          </a:p>
          <a:p>
            <a:pPr algn="ctr" defTabSz="449262"/>
            <a:r>
              <a:rPr kumimoji="0" lang="de-DE" sz="1100" u="none" strike="noStrike" cap="none" spc="0" normalizeH="0" dirty="0">
                <a:ln>
                  <a:noFill/>
                </a:ln>
                <a:solidFill>
                  <a:srgbClr val="0B2033"/>
                </a:solidFill>
                <a:effectLst/>
                <a:uFillTx/>
                <a:latin typeface="Montserrat Medium"/>
                <a:sym typeface="Helvetica"/>
              </a:rPr>
              <a:t>Munich, Germany</a:t>
            </a:r>
            <a:endParaRPr lang="de-DE" dirty="0"/>
          </a:p>
          <a:p>
            <a:pPr marL="0" marR="0" indent="0" algn="ctr" defTabSz="449262" rtl="0" fontAlgn="auto" latinLnBrk="0" hangingPunct="0">
              <a:lnSpc>
                <a:spcPct val="100000"/>
              </a:lnSpc>
              <a:spcBef>
                <a:spcPts val="0"/>
              </a:spcBef>
              <a:spcAft>
                <a:spcPts val="0"/>
              </a:spcAft>
              <a:buClrTx/>
              <a:buSzTx/>
              <a:buFontTx/>
              <a:buNone/>
              <a:tabLst/>
            </a:pPr>
            <a:r>
              <a:rPr lang="de-DE" sz="1100" baseline="0" dirty="0">
                <a:solidFill>
                  <a:srgbClr val="0B2033"/>
                </a:solidFill>
                <a:latin typeface="Montserrat Medium"/>
              </a:rPr>
              <a:t>150 employees</a:t>
            </a:r>
            <a:endParaRPr kumimoji="0" lang="en-US" sz="1100" u="none" strike="noStrike" cap="none" spc="0" normalizeH="0" baseline="0" dirty="0">
              <a:ln>
                <a:noFill/>
              </a:ln>
              <a:solidFill>
                <a:srgbClr val="0B2033"/>
              </a:solidFill>
              <a:effectLst/>
              <a:uFillTx/>
              <a:latin typeface="Montserrat Medium"/>
              <a:sym typeface="Helvetica"/>
            </a:endParaRPr>
          </a:p>
        </p:txBody>
      </p:sp>
      <p:sp>
        <p:nvSpPr>
          <p:cNvPr id="22" name="TextBox 21">
            <a:extLst>
              <a:ext uri="{FF2B5EF4-FFF2-40B4-BE49-F238E27FC236}">
                <a16:creationId xmlns:a16="http://schemas.microsoft.com/office/drawing/2014/main" id="{24096533-6E01-9F6C-81BE-1BC7CADDD78B}"/>
              </a:ext>
            </a:extLst>
          </p:cNvPr>
          <p:cNvSpPr txBox="1"/>
          <p:nvPr/>
        </p:nvSpPr>
        <p:spPr>
          <a:xfrm>
            <a:off x="2750196" y="2856369"/>
            <a:ext cx="3130854"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Global Headquarters </a:t>
            </a:r>
            <a:r>
              <a:rPr lang="de-DE" sz="1100" dirty="0">
                <a:solidFill>
                  <a:srgbClr val="0B2033"/>
                </a:solidFill>
                <a:latin typeface="Montserrat Medium"/>
                <a:sym typeface="Helvetica"/>
              </a:rPr>
              <a:t>in</a:t>
            </a:r>
            <a:r>
              <a:rPr kumimoji="0" lang="de-DE" sz="1100" u="none" strike="noStrike" cap="none" spc="0" normalizeH="0" dirty="0">
                <a:ln>
                  <a:noFill/>
                </a:ln>
                <a:solidFill>
                  <a:srgbClr val="0B2033"/>
                </a:solidFill>
                <a:effectLst/>
                <a:uFillTx/>
                <a:latin typeface="Montserrat Medium"/>
                <a:sym typeface="Helvetica"/>
              </a:rPr>
              <a:t> </a:t>
            </a:r>
            <a:endParaRPr lang="en-US" dirty="0">
              <a:sym typeface="Helvetica"/>
            </a:endParaRPr>
          </a:p>
          <a:p>
            <a:pPr marL="0" marR="0" indent="0" algn="ctr" defTabSz="449262">
              <a:lnSpc>
                <a:spcPct val="100000"/>
              </a:lnSpc>
              <a:spcBef>
                <a:spcPts val="0"/>
              </a:spcBef>
              <a:spcAft>
                <a:spcPts val="0"/>
              </a:spcAft>
              <a:buClrTx/>
              <a:buSzTx/>
              <a:buFontTx/>
              <a:buNone/>
              <a:tabLst/>
            </a:pPr>
            <a:r>
              <a:rPr kumimoji="0" lang="de-DE" sz="1100" u="none" strike="noStrike" cap="none" spc="0" normalizeH="0" dirty="0">
                <a:ln>
                  <a:noFill/>
                </a:ln>
                <a:solidFill>
                  <a:srgbClr val="0B2033"/>
                </a:solidFill>
                <a:effectLst/>
                <a:uFillTx/>
                <a:latin typeface="Montserrat Medium"/>
                <a:sym typeface="Helvetica"/>
              </a:rPr>
              <a:t>Portland, Maine, USA</a:t>
            </a:r>
            <a:endParaRPr lang="de-DE" dirty="0"/>
          </a:p>
          <a:p>
            <a:pPr marL="0" marR="0" indent="0" algn="ctr" defTabSz="449262" rtl="0" fontAlgn="auto" latinLnBrk="0" hangingPunct="0">
              <a:lnSpc>
                <a:spcPct val="100000"/>
              </a:lnSpc>
              <a:spcBef>
                <a:spcPts val="0"/>
              </a:spcBef>
              <a:spcAft>
                <a:spcPts val="0"/>
              </a:spcAft>
              <a:buClrTx/>
              <a:buSzTx/>
              <a:buFontTx/>
              <a:buNone/>
              <a:tabLst/>
            </a:pPr>
            <a:r>
              <a:rPr kumimoji="0" lang="de-DE" sz="1100" u="none" strike="noStrike" cap="none" spc="0" normalizeH="0" baseline="0" dirty="0">
                <a:ln>
                  <a:noFill/>
                </a:ln>
                <a:solidFill>
                  <a:srgbClr val="0B2033"/>
                </a:solidFill>
                <a:effectLst/>
                <a:uFillTx/>
                <a:latin typeface="Montserrat Medium"/>
                <a:sym typeface="Helvetica"/>
              </a:rPr>
              <a:t>270 employees</a:t>
            </a:r>
            <a:endParaRPr kumimoji="0" lang="en-US" sz="1100" u="none" strike="noStrike" cap="none" spc="0" normalizeH="0" baseline="0" dirty="0">
              <a:ln>
                <a:noFill/>
              </a:ln>
              <a:solidFill>
                <a:srgbClr val="0B2033"/>
              </a:solidFill>
              <a:effectLst/>
              <a:uFillTx/>
              <a:latin typeface="Montserrat Medium"/>
              <a:sym typeface="Helvetica"/>
            </a:endParaRPr>
          </a:p>
        </p:txBody>
      </p:sp>
      <p:sp>
        <p:nvSpPr>
          <p:cNvPr id="23" name="TextBox 22">
            <a:extLst>
              <a:ext uri="{FF2B5EF4-FFF2-40B4-BE49-F238E27FC236}">
                <a16:creationId xmlns:a16="http://schemas.microsoft.com/office/drawing/2014/main" id="{BF9D86F4-45A7-642C-137B-6040D9F0EE4A}"/>
              </a:ext>
            </a:extLst>
          </p:cNvPr>
          <p:cNvSpPr txBox="1"/>
          <p:nvPr/>
        </p:nvSpPr>
        <p:spPr>
          <a:xfrm>
            <a:off x="2750196" y="5271865"/>
            <a:ext cx="3005667"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Operational Call Center</a:t>
            </a:r>
            <a:r>
              <a:rPr lang="de-DE" sz="1100" dirty="0">
                <a:solidFill>
                  <a:srgbClr val="0B2033"/>
                </a:solidFill>
                <a:latin typeface="Montserrat Medium"/>
                <a:sym typeface="Helvetica"/>
              </a:rPr>
              <a:t> </a:t>
            </a:r>
            <a:r>
              <a:rPr kumimoji="0" lang="de-DE" sz="1100" u="none" strike="noStrike" cap="none" spc="0" normalizeH="0" dirty="0">
                <a:ln>
                  <a:noFill/>
                </a:ln>
                <a:solidFill>
                  <a:srgbClr val="0B2033"/>
                </a:solidFill>
                <a:effectLst/>
                <a:uFillTx/>
                <a:latin typeface="Montserrat Medium"/>
                <a:sym typeface="Helvetica"/>
              </a:rPr>
              <a:t>in </a:t>
            </a:r>
            <a:endParaRPr lang="en-US" dirty="0">
              <a:sym typeface="Helvetica"/>
            </a:endParaRPr>
          </a:p>
          <a:p>
            <a:pPr algn="ctr" defTabSz="449262"/>
            <a:r>
              <a:rPr kumimoji="0" lang="de-DE" sz="1100" u="none" strike="noStrike" cap="none" spc="0" normalizeH="0" dirty="0">
                <a:ln>
                  <a:noFill/>
                </a:ln>
                <a:solidFill>
                  <a:srgbClr val="0B2033"/>
                </a:solidFill>
                <a:effectLst/>
                <a:uFillTx/>
                <a:latin typeface="Montserrat Medium"/>
                <a:sym typeface="Helvetica"/>
              </a:rPr>
              <a:t>Lisbon, Portugal</a:t>
            </a:r>
            <a:endParaRPr lang="de-DE" dirty="0"/>
          </a:p>
          <a:p>
            <a:pPr marL="0" marR="0" indent="0" algn="ctr" defTabSz="449262" rtl="0" fontAlgn="auto" latinLnBrk="0" hangingPunct="0">
              <a:lnSpc>
                <a:spcPct val="100000"/>
              </a:lnSpc>
              <a:spcBef>
                <a:spcPts val="0"/>
              </a:spcBef>
              <a:spcAft>
                <a:spcPts val="0"/>
              </a:spcAft>
              <a:buClrTx/>
              <a:buSzTx/>
              <a:buFontTx/>
              <a:buNone/>
              <a:tabLst/>
            </a:pPr>
            <a:r>
              <a:rPr lang="de-DE" sz="1100" baseline="0" dirty="0">
                <a:solidFill>
                  <a:srgbClr val="0B2033"/>
                </a:solidFill>
                <a:latin typeface="Montserrat Medium"/>
              </a:rPr>
              <a:t>110 employees</a:t>
            </a:r>
            <a:endParaRPr kumimoji="0" lang="en-US" sz="1100" u="none" strike="noStrike" cap="none" spc="0" normalizeH="0" baseline="0" dirty="0">
              <a:ln>
                <a:noFill/>
              </a:ln>
              <a:solidFill>
                <a:srgbClr val="0B2033"/>
              </a:solidFill>
              <a:effectLst/>
              <a:uFillTx/>
              <a:latin typeface="Montserrat Medium"/>
              <a:sym typeface="Helvetica"/>
            </a:endParaRPr>
          </a:p>
        </p:txBody>
      </p:sp>
      <p:sp>
        <p:nvSpPr>
          <p:cNvPr id="24" name="TextBox 23">
            <a:extLst>
              <a:ext uri="{FF2B5EF4-FFF2-40B4-BE49-F238E27FC236}">
                <a16:creationId xmlns:a16="http://schemas.microsoft.com/office/drawing/2014/main" id="{C73B0A03-B0BF-AD98-2B16-AA059812622D}"/>
              </a:ext>
            </a:extLst>
          </p:cNvPr>
          <p:cNvSpPr txBox="1"/>
          <p:nvPr/>
        </p:nvSpPr>
        <p:spPr>
          <a:xfrm>
            <a:off x="6313326" y="5271865"/>
            <a:ext cx="3005667"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1100" u="none" strike="noStrike" cap="none" spc="0" normalizeH="0" baseline="0" dirty="0">
                <a:ln>
                  <a:noFill/>
                </a:ln>
                <a:solidFill>
                  <a:srgbClr val="0B2033"/>
                </a:solidFill>
                <a:effectLst/>
                <a:uFillTx/>
                <a:latin typeface="Montserrat Medium"/>
                <a:sym typeface="Helvetica"/>
              </a:rPr>
              <a:t>Australian Headquarters</a:t>
            </a:r>
            <a:r>
              <a:rPr kumimoji="0" lang="de-DE" sz="1100" u="none" strike="noStrike" cap="none" spc="0" normalizeH="0" dirty="0">
                <a:ln>
                  <a:noFill/>
                </a:ln>
                <a:solidFill>
                  <a:srgbClr val="0B2033"/>
                </a:solidFill>
                <a:effectLst/>
                <a:uFillTx/>
                <a:latin typeface="Montserrat Medium"/>
                <a:sym typeface="Helvetica"/>
              </a:rPr>
              <a:t> </a:t>
            </a:r>
            <a:r>
              <a:rPr lang="de-DE" sz="1100" dirty="0">
                <a:solidFill>
                  <a:srgbClr val="0B2033"/>
                </a:solidFill>
                <a:latin typeface="Montserrat Medium"/>
                <a:sym typeface="Helvetica"/>
              </a:rPr>
              <a:t>in </a:t>
            </a:r>
            <a:endParaRPr lang="en-US" dirty="0">
              <a:sym typeface="Helvetica"/>
            </a:endParaRPr>
          </a:p>
          <a:p>
            <a:pPr marL="0" marR="0" indent="0" algn="ctr" defTabSz="449262">
              <a:lnSpc>
                <a:spcPct val="100000"/>
              </a:lnSpc>
              <a:spcBef>
                <a:spcPts val="0"/>
              </a:spcBef>
              <a:spcAft>
                <a:spcPts val="0"/>
              </a:spcAft>
              <a:buClrTx/>
              <a:buSzTx/>
              <a:buFontTx/>
              <a:buNone/>
              <a:tabLst/>
            </a:pPr>
            <a:r>
              <a:rPr kumimoji="0" lang="de-DE" sz="1100" u="none" strike="noStrike" cap="none" spc="0" normalizeH="0" dirty="0">
                <a:ln>
                  <a:noFill/>
                </a:ln>
                <a:solidFill>
                  <a:srgbClr val="0B2033"/>
                </a:solidFill>
                <a:effectLst/>
                <a:uFillTx/>
                <a:latin typeface="Montserrat Medium"/>
                <a:sym typeface="Helvetica"/>
              </a:rPr>
              <a:t>Sydney, Australia</a:t>
            </a:r>
            <a:endParaRPr lang="de-DE" dirty="0"/>
          </a:p>
          <a:p>
            <a:pPr marL="0" marR="0" indent="0" algn="ctr" defTabSz="449262" rtl="0" fontAlgn="auto" latinLnBrk="0" hangingPunct="0">
              <a:lnSpc>
                <a:spcPct val="100000"/>
              </a:lnSpc>
              <a:spcBef>
                <a:spcPts val="0"/>
              </a:spcBef>
              <a:spcAft>
                <a:spcPts val="0"/>
              </a:spcAft>
              <a:buClrTx/>
              <a:buSzTx/>
              <a:buFontTx/>
              <a:buNone/>
              <a:tabLst/>
            </a:pPr>
            <a:r>
              <a:rPr lang="de-DE" sz="1100" dirty="0">
                <a:solidFill>
                  <a:srgbClr val="0B2033"/>
                </a:solidFill>
                <a:latin typeface="Montserrat Medium"/>
              </a:rPr>
              <a:t>100</a:t>
            </a:r>
            <a:r>
              <a:rPr lang="de-DE" sz="1100" baseline="0" dirty="0">
                <a:solidFill>
                  <a:srgbClr val="0B2033"/>
                </a:solidFill>
                <a:latin typeface="Montserrat Medium"/>
              </a:rPr>
              <a:t> employees</a:t>
            </a:r>
            <a:endParaRPr kumimoji="0" lang="en-US" sz="1100" u="none" strike="noStrike" cap="none" spc="0" normalizeH="0" baseline="0" dirty="0">
              <a:ln>
                <a:noFill/>
              </a:ln>
              <a:solidFill>
                <a:srgbClr val="0B2033"/>
              </a:solidFill>
              <a:effectLst/>
              <a:uFillTx/>
              <a:latin typeface="Montserrat Medium"/>
              <a:sym typeface="Helvetica"/>
            </a:endParaRPr>
          </a:p>
        </p:txBody>
      </p:sp>
      <p:grpSp>
        <p:nvGrpSpPr>
          <p:cNvPr id="7" name="Group 6">
            <a:extLst>
              <a:ext uri="{FF2B5EF4-FFF2-40B4-BE49-F238E27FC236}">
                <a16:creationId xmlns:a16="http://schemas.microsoft.com/office/drawing/2014/main" id="{67807EDF-9DF7-45BC-B399-F4E0AC1B1B2A}"/>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F9A52004-6A4C-AAB9-03C3-CE635108DDF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red white and blue logo&#10;&#10;Description automatically generated">
              <a:extLst>
                <a:ext uri="{FF2B5EF4-FFF2-40B4-BE49-F238E27FC236}">
                  <a16:creationId xmlns:a16="http://schemas.microsoft.com/office/drawing/2014/main" id="{D96F1FF0-E06C-8D79-6818-F3B8DB0349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805833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0FBFC2A2-EC0B-EB99-B500-5405A5D7FA9C}"/>
              </a:ext>
            </a:extLst>
          </p:cNvPr>
          <p:cNvPicPr>
            <a:picLocks noChangeAspect="1" noChangeArrowheads="1"/>
          </p:cNvPicPr>
          <p:nvPr/>
        </p:nvPicPr>
        <p:blipFill rotWithShape="1">
          <a:blip r:embed="rId2" cstate="screen">
            <a:lum bright="2000" contrast="4000"/>
            <a:extLst>
              <a:ext uri="{28A0092B-C50C-407E-A947-70E740481C1C}">
                <a14:useLocalDpi xmlns:a14="http://schemas.microsoft.com/office/drawing/2010/main"/>
              </a:ext>
            </a:extLst>
          </a:blip>
          <a:srcRect/>
          <a:stretch/>
        </p:blipFill>
        <p:spPr bwMode="auto">
          <a:xfrm flipH="1">
            <a:off x="-4115" y="419750"/>
            <a:ext cx="12192001" cy="398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dirty="0">
                <a:solidFill>
                  <a:schemeClr val="bg1"/>
                </a:solidFill>
                <a:latin typeface="Montserrat" pitchFamily="2" charset="77"/>
              </a:rPr>
              <a:t>PRESTIGE SERVICES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Products &amp; Services</a:t>
            </a:r>
          </a:p>
        </p:txBody>
      </p:sp>
      <p:sp>
        <p:nvSpPr>
          <p:cNvPr id="11" name="Rectangle 10">
            <a:extLst>
              <a:ext uri="{FF2B5EF4-FFF2-40B4-BE49-F238E27FC236}">
                <a16:creationId xmlns:a16="http://schemas.microsoft.com/office/drawing/2014/main" id="{5C71E026-35D6-34A1-FA82-DF9BA742665B}"/>
              </a:ext>
            </a:extLst>
          </p:cNvPr>
          <p:cNvSpPr/>
          <p:nvPr/>
        </p:nvSpPr>
        <p:spPr>
          <a:xfrm>
            <a:off x="500371" y="4541399"/>
            <a:ext cx="5310641" cy="1897314"/>
          </a:xfrm>
          <a:prstGeom prst="rect">
            <a:avLst/>
          </a:prstGeom>
        </p:spPr>
        <p:txBody>
          <a:bodyPr wrap="square" lIns="91440" tIns="45720" rIns="91440" bIns="45720" anchor="t">
            <a:spAutoFit/>
          </a:bodyPr>
          <a:lstStyle/>
          <a:p>
            <a:pPr marL="285750" indent="-285750">
              <a:lnSpc>
                <a:spcPct val="150000"/>
              </a:lnSpc>
              <a:buSzPct val="150000"/>
              <a:buFont typeface="Arial"/>
              <a:buChar char="•"/>
            </a:pPr>
            <a:r>
              <a:rPr lang="de-DE" altLang="en-US" sz="1600" dirty="0">
                <a:solidFill>
                  <a:srgbClr val="0B2033"/>
                </a:solidFill>
                <a:latin typeface="Montserrat"/>
                <a:cs typeface="Arial"/>
              </a:rPr>
              <a:t>Luxury, exotic sports car &amp; specialty rentals</a:t>
            </a:r>
            <a:endParaRPr lang="en-US" sz="1600" dirty="0">
              <a:latin typeface="Montserrat"/>
              <a:ea typeface="Calibri" panose="020F0502020204030204"/>
              <a:cs typeface="Calibri" panose="020F0502020204030204"/>
            </a:endParaRPr>
          </a:p>
          <a:p>
            <a:pPr marL="285750" indent="-285750">
              <a:lnSpc>
                <a:spcPct val="150000"/>
              </a:lnSpc>
              <a:buSzPct val="150000"/>
              <a:buFont typeface="Arial"/>
              <a:buChar char="•"/>
            </a:pPr>
            <a:r>
              <a:rPr lang="de-DE" altLang="en-US" sz="1600" dirty="0">
                <a:solidFill>
                  <a:srgbClr val="0B2033"/>
                </a:solidFill>
                <a:latin typeface="Montserrat"/>
                <a:cs typeface="Arial"/>
              </a:rPr>
              <a:t>Vehicle delivery &amp; collection to </a:t>
            </a:r>
            <a:r>
              <a:rPr lang="de-DE" altLang="en-US" sz="1600" dirty="0" err="1">
                <a:solidFill>
                  <a:srgbClr val="0B2033"/>
                </a:solidFill>
                <a:latin typeface="Montserrat"/>
                <a:cs typeface="Arial"/>
              </a:rPr>
              <a:t>hotels</a:t>
            </a:r>
            <a:r>
              <a:rPr lang="de-DE" altLang="en-US" sz="1600" dirty="0">
                <a:solidFill>
                  <a:srgbClr val="0B2033"/>
                </a:solidFill>
                <a:latin typeface="Montserrat"/>
                <a:cs typeface="Arial"/>
              </a:rPr>
              <a:t>, </a:t>
            </a:r>
            <a:r>
              <a:rPr lang="de-DE" altLang="en-US" sz="1600" dirty="0" err="1">
                <a:solidFill>
                  <a:srgbClr val="0B2033"/>
                </a:solidFill>
                <a:latin typeface="Montserrat"/>
                <a:cs typeface="Arial"/>
              </a:rPr>
              <a:t>airports</a:t>
            </a:r>
            <a:r>
              <a:rPr lang="de-DE" altLang="en-US" sz="1600" dirty="0">
                <a:solidFill>
                  <a:srgbClr val="0B2033"/>
                </a:solidFill>
                <a:latin typeface="Montserrat"/>
                <a:cs typeface="Arial"/>
              </a:rPr>
              <a:t>, cruise-</a:t>
            </a:r>
            <a:r>
              <a:rPr lang="de-DE" altLang="en-US" sz="1600" dirty="0" err="1">
                <a:solidFill>
                  <a:srgbClr val="0B2033"/>
                </a:solidFill>
                <a:latin typeface="Montserrat"/>
                <a:cs typeface="Arial"/>
              </a:rPr>
              <a:t>ports</a:t>
            </a:r>
            <a:r>
              <a:rPr lang="de-DE" altLang="en-US" sz="1600" dirty="0">
                <a:solidFill>
                  <a:srgbClr val="0B2033"/>
                </a:solidFill>
                <a:latin typeface="Montserrat"/>
                <a:cs typeface="Arial"/>
              </a:rPr>
              <a:t> and/</a:t>
            </a:r>
            <a:r>
              <a:rPr lang="de-DE" altLang="en-US" sz="1600" dirty="0" err="1">
                <a:solidFill>
                  <a:srgbClr val="0B2033"/>
                </a:solidFill>
                <a:latin typeface="Montserrat"/>
                <a:cs typeface="Arial"/>
              </a:rPr>
              <a:t>or</a:t>
            </a:r>
            <a:r>
              <a:rPr lang="de-DE" altLang="en-US" sz="1600" dirty="0">
                <a:solidFill>
                  <a:srgbClr val="0B2033"/>
                </a:solidFill>
                <a:latin typeface="Montserrat"/>
                <a:cs typeface="Arial"/>
              </a:rPr>
              <a:t> private </a:t>
            </a:r>
            <a:r>
              <a:rPr lang="de-DE" altLang="en-US" sz="1600" dirty="0" err="1">
                <a:solidFill>
                  <a:srgbClr val="0B2033"/>
                </a:solidFill>
                <a:latin typeface="Montserrat"/>
                <a:cs typeface="Arial"/>
              </a:rPr>
              <a:t>residences</a:t>
            </a:r>
            <a:endParaRPr lang="de-DE" altLang="en-US" sz="1600" dirty="0">
              <a:solidFill>
                <a:srgbClr val="0B2033"/>
              </a:solidFill>
              <a:latin typeface="Montserrat"/>
              <a:cs typeface="Arial"/>
            </a:endParaRPr>
          </a:p>
          <a:p>
            <a:pPr>
              <a:lnSpc>
                <a:spcPct val="150000"/>
              </a:lnSpc>
              <a:buSzPct val="150000"/>
            </a:pPr>
            <a:endParaRPr lang="de-DE" altLang="en-US" sz="1600" dirty="0">
              <a:solidFill>
                <a:srgbClr val="0B2033"/>
              </a:solidFill>
              <a:latin typeface="Montserrat"/>
              <a:cs typeface="Arial"/>
            </a:endParaRPr>
          </a:p>
          <a:p>
            <a:pPr marL="285750" indent="-285750">
              <a:lnSpc>
                <a:spcPct val="150000"/>
              </a:lnSpc>
              <a:buSzPct val="150000"/>
              <a:buFont typeface="Arial" pitchFamily="18" charset="0"/>
              <a:buBlip>
                <a:blip r:embed="rId3"/>
              </a:buBlip>
            </a:pPr>
            <a:endParaRPr lang="de-DE" sz="1600" dirty="0">
              <a:latin typeface="Montserrat"/>
            </a:endParaRPr>
          </a:p>
        </p:txBody>
      </p:sp>
      <p:sp>
        <p:nvSpPr>
          <p:cNvPr id="12" name="Rectangle 11">
            <a:extLst>
              <a:ext uri="{FF2B5EF4-FFF2-40B4-BE49-F238E27FC236}">
                <a16:creationId xmlns:a16="http://schemas.microsoft.com/office/drawing/2014/main" id="{31934185-EF8F-9A3B-727B-E36B6CBAA065}"/>
              </a:ext>
            </a:extLst>
          </p:cNvPr>
          <p:cNvSpPr/>
          <p:nvPr/>
        </p:nvSpPr>
        <p:spPr>
          <a:xfrm>
            <a:off x="6086209" y="4553149"/>
            <a:ext cx="5952555" cy="1527982"/>
          </a:xfrm>
          <a:prstGeom prst="rect">
            <a:avLst/>
          </a:prstGeom>
        </p:spPr>
        <p:txBody>
          <a:bodyPr wrap="square" lIns="91440" tIns="45720" rIns="91440" bIns="45720" anchor="t">
            <a:spAutoFit/>
          </a:bodyPr>
          <a:lstStyle/>
          <a:p>
            <a:pPr marL="285750" indent="-285750">
              <a:lnSpc>
                <a:spcPct val="150000"/>
              </a:lnSpc>
              <a:buSzPct val="150000"/>
              <a:buFont typeface="Arial"/>
              <a:buChar char="•"/>
            </a:pPr>
            <a:r>
              <a:rPr lang="de-DE" sz="1600" dirty="0">
                <a:solidFill>
                  <a:srgbClr val="0B2033"/>
                </a:solidFill>
                <a:latin typeface="Montserrat"/>
                <a:cs typeface="Arial"/>
              </a:rPr>
              <a:t>Out-</a:t>
            </a:r>
            <a:r>
              <a:rPr lang="de-DE" sz="1600" dirty="0" err="1">
                <a:solidFill>
                  <a:srgbClr val="0B2033"/>
                </a:solidFill>
                <a:latin typeface="Montserrat"/>
                <a:cs typeface="Arial"/>
              </a:rPr>
              <a:t>of</a:t>
            </a:r>
            <a:r>
              <a:rPr lang="de-DE" sz="1600" dirty="0">
                <a:solidFill>
                  <a:srgbClr val="0B2033"/>
                </a:solidFill>
                <a:latin typeface="Montserrat"/>
                <a:cs typeface="Arial"/>
              </a:rPr>
              <a:t>-</a:t>
            </a:r>
            <a:r>
              <a:rPr lang="de-DE" sz="1600" dirty="0" err="1">
                <a:solidFill>
                  <a:srgbClr val="0B2033"/>
                </a:solidFill>
                <a:latin typeface="Montserrat"/>
                <a:cs typeface="Arial"/>
              </a:rPr>
              <a:t>hours</a:t>
            </a:r>
            <a:r>
              <a:rPr lang="de-DE" sz="1600" dirty="0">
                <a:solidFill>
                  <a:srgbClr val="0B2033"/>
                </a:solidFill>
                <a:latin typeface="Montserrat"/>
                <a:cs typeface="Arial"/>
              </a:rPr>
              <a:t> pick </a:t>
            </a:r>
            <a:r>
              <a:rPr lang="de-DE" sz="1600" dirty="0" err="1">
                <a:solidFill>
                  <a:srgbClr val="0B2033"/>
                </a:solidFill>
                <a:latin typeface="Montserrat"/>
                <a:cs typeface="Arial"/>
              </a:rPr>
              <a:t>up</a:t>
            </a:r>
            <a:r>
              <a:rPr lang="de-DE" sz="1600" dirty="0">
                <a:solidFill>
                  <a:srgbClr val="0B2033"/>
                </a:solidFill>
                <a:latin typeface="Montserrat"/>
                <a:cs typeface="Arial"/>
              </a:rPr>
              <a:t> </a:t>
            </a:r>
            <a:r>
              <a:rPr lang="de-DE" sz="1600" dirty="0" err="1">
                <a:solidFill>
                  <a:srgbClr val="0B2033"/>
                </a:solidFill>
                <a:latin typeface="Montserrat"/>
                <a:cs typeface="Arial"/>
              </a:rPr>
              <a:t>requests</a:t>
            </a:r>
            <a:r>
              <a:rPr lang="de-DE" sz="1600" dirty="0">
                <a:solidFill>
                  <a:srgbClr val="0B2033"/>
                </a:solidFill>
                <a:latin typeface="Montserrat"/>
                <a:cs typeface="Arial"/>
              </a:rPr>
              <a:t> + </a:t>
            </a:r>
            <a:r>
              <a:rPr lang="de-DE" sz="1600" dirty="0" err="1">
                <a:solidFill>
                  <a:srgbClr val="0B2033"/>
                </a:solidFill>
                <a:latin typeface="Montserrat"/>
                <a:cs typeface="Arial"/>
              </a:rPr>
              <a:t>meet</a:t>
            </a:r>
            <a:r>
              <a:rPr lang="de-DE" sz="1600" dirty="0">
                <a:solidFill>
                  <a:srgbClr val="0B2033"/>
                </a:solidFill>
                <a:latin typeface="Montserrat"/>
                <a:cs typeface="Arial"/>
              </a:rPr>
              <a:t> &amp; </a:t>
            </a:r>
            <a:r>
              <a:rPr lang="de-DE" sz="1600" dirty="0" err="1">
                <a:solidFill>
                  <a:srgbClr val="0B2033"/>
                </a:solidFill>
                <a:latin typeface="Montserrat"/>
                <a:cs typeface="Arial"/>
              </a:rPr>
              <a:t>greet</a:t>
            </a:r>
            <a:r>
              <a:rPr lang="de-DE" sz="1600" dirty="0">
                <a:solidFill>
                  <a:srgbClr val="0B2033"/>
                </a:solidFill>
                <a:latin typeface="Montserrat"/>
                <a:cs typeface="Arial"/>
              </a:rPr>
              <a:t> </a:t>
            </a:r>
            <a:r>
              <a:rPr lang="de-DE" sz="1600" dirty="0" err="1">
                <a:solidFill>
                  <a:srgbClr val="0B2033"/>
                </a:solidFill>
                <a:latin typeface="Montserrat"/>
                <a:cs typeface="Arial"/>
              </a:rPr>
              <a:t>services</a:t>
            </a:r>
            <a:endParaRPr lang="en-US" sz="1600" dirty="0">
              <a:latin typeface="Montserrat"/>
              <a:cs typeface="Calibri"/>
            </a:endParaRPr>
          </a:p>
          <a:p>
            <a:pPr marL="285750" indent="-285750">
              <a:lnSpc>
                <a:spcPct val="150000"/>
              </a:lnSpc>
              <a:buSzPct val="150000"/>
              <a:buFont typeface="Arial"/>
              <a:buChar char="•"/>
            </a:pPr>
            <a:endParaRPr lang="de-DE" sz="1600" dirty="0">
              <a:solidFill>
                <a:srgbClr val="0B2033"/>
              </a:solidFill>
              <a:latin typeface="Montserrat"/>
              <a:cs typeface="Arial"/>
            </a:endParaRPr>
          </a:p>
          <a:p>
            <a:pPr marL="285750" indent="-285750">
              <a:lnSpc>
                <a:spcPct val="150000"/>
              </a:lnSpc>
              <a:buSzPct val="150000"/>
              <a:buFont typeface="Arial" pitchFamily="18" charset="0"/>
              <a:buBlip>
                <a:blip r:embed="rId3"/>
              </a:buBlip>
            </a:pPr>
            <a:endParaRPr lang="de-DE" sz="1600" dirty="0">
              <a:latin typeface="Montserrat"/>
            </a:endParaRPr>
          </a:p>
        </p:txBody>
      </p:sp>
      <p:grpSp>
        <p:nvGrpSpPr>
          <p:cNvPr id="10" name="Group 9">
            <a:extLst>
              <a:ext uri="{FF2B5EF4-FFF2-40B4-BE49-F238E27FC236}">
                <a16:creationId xmlns:a16="http://schemas.microsoft.com/office/drawing/2014/main" id="{E2FF9450-C1E1-A834-4E7A-24D6083F8777}"/>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94B53E8B-DA78-C1A0-9B83-0A7A5CD38A68}"/>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white and blue logo&#10;&#10;Description automatically generated">
              <a:extLst>
                <a:ext uri="{FF2B5EF4-FFF2-40B4-BE49-F238E27FC236}">
                  <a16:creationId xmlns:a16="http://schemas.microsoft.com/office/drawing/2014/main" id="{10C01FC8-68F2-C704-07B7-3316C260F5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403767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X:\Globalmediaserver\serverdocs\images\motorhome_eu\images\RV-HP.jpg">
            <a:extLst>
              <a:ext uri="{FF2B5EF4-FFF2-40B4-BE49-F238E27FC236}">
                <a16:creationId xmlns:a16="http://schemas.microsoft.com/office/drawing/2014/main" id="{021A3354-F51E-DAA1-AFD0-FF056756C5A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420624"/>
            <a:ext cx="12191999" cy="401590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251481" y="413289"/>
            <a:ext cx="5545457" cy="507831"/>
          </a:xfrm>
          <a:prstGeom prst="rect">
            <a:avLst/>
          </a:prstGeom>
          <a:noFill/>
        </p:spPr>
        <p:txBody>
          <a:bodyPr wrap="square" lIns="91440" tIns="45720" rIns="91440" bIns="45720" rtlCol="0" anchor="t">
            <a:spAutoFit/>
          </a:bodyPr>
          <a:lstStyle/>
          <a:p>
            <a:r>
              <a:rPr lang="en-US" sz="2700" b="1">
                <a:solidFill>
                  <a:schemeClr val="bg1"/>
                </a:solidFill>
                <a:latin typeface="Montserrat"/>
              </a:rPr>
              <a:t>MOTORHOME RENTALS</a:t>
            </a:r>
            <a:endParaRPr lang="en-US" sz="2700" b="1">
              <a:solidFill>
                <a:schemeClr val="bg1"/>
              </a:solidFill>
              <a:latin typeface="Montserrat" pitchFamily="2" charset="77"/>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304827" y="102279"/>
            <a:ext cx="4222726"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6" name="Rectangle 3">
            <a:extLst>
              <a:ext uri="{FF2B5EF4-FFF2-40B4-BE49-F238E27FC236}">
                <a16:creationId xmlns:a16="http://schemas.microsoft.com/office/drawing/2014/main" id="{7401A770-1F50-AEE9-3B7B-632CEC58350F}"/>
              </a:ext>
            </a:extLst>
          </p:cNvPr>
          <p:cNvSpPr txBox="1">
            <a:spLocks/>
          </p:cNvSpPr>
          <p:nvPr/>
        </p:nvSpPr>
        <p:spPr>
          <a:xfrm>
            <a:off x="888506" y="4526246"/>
            <a:ext cx="6112447" cy="160507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80000"/>
              </a:lnSpc>
              <a:buSzPct val="150000"/>
              <a:buChar char="•"/>
            </a:pPr>
            <a:endParaRPr lang="de-DE" altLang="en-US" sz="1600" dirty="0">
              <a:solidFill>
                <a:srgbClr val="0B2033"/>
              </a:solidFill>
              <a:latin typeface="Montserrat"/>
              <a:cs typeface="Arial" charset="0"/>
            </a:endParaRPr>
          </a:p>
          <a:p>
            <a:pPr marL="285750" indent="-285750" algn="l">
              <a:lnSpc>
                <a:spcPct val="80000"/>
              </a:lnSpc>
              <a:buSzPct val="150000"/>
              <a:buChar char="•"/>
            </a:pPr>
            <a:r>
              <a:rPr lang="de-DE" altLang="en-US" sz="1600" dirty="0">
                <a:solidFill>
                  <a:srgbClr val="0B2033"/>
                </a:solidFill>
                <a:latin typeface="Montserrat"/>
                <a:cs typeface="Arial"/>
              </a:rPr>
              <a:t>Available in more than 40 countries worldwide</a:t>
            </a:r>
          </a:p>
          <a:p>
            <a:pPr marL="285750" indent="-285750" algn="l">
              <a:lnSpc>
                <a:spcPct val="80000"/>
              </a:lnSpc>
              <a:buSzPct val="150000"/>
              <a:buChar char="•"/>
            </a:pPr>
            <a:r>
              <a:rPr lang="de-DE" altLang="en-US" sz="1600" dirty="0">
                <a:solidFill>
                  <a:srgbClr val="0B2033"/>
                </a:solidFill>
                <a:latin typeface="Montserrat"/>
                <a:cs typeface="Arial"/>
              </a:rPr>
              <a:t>Over 500 pick-up locations on 5-continents</a:t>
            </a:r>
            <a:endParaRPr lang="de-DE" altLang="en-US" sz="1600" dirty="0">
              <a:solidFill>
                <a:srgbClr val="0B2033"/>
              </a:solidFill>
              <a:latin typeface="Montserrat"/>
              <a:cs typeface="Arial" charset="0"/>
            </a:endParaRPr>
          </a:p>
          <a:p>
            <a:pPr marL="285750" indent="-285750" algn="l">
              <a:lnSpc>
                <a:spcPct val="80000"/>
              </a:lnSpc>
              <a:buSzPct val="150000"/>
              <a:buChar char="•"/>
            </a:pPr>
            <a:r>
              <a:rPr lang="de-DE" sz="1600" dirty="0">
                <a:solidFill>
                  <a:srgbClr val="0B2033"/>
                </a:solidFill>
                <a:latin typeface="Montserrat"/>
                <a:cs typeface="Arial"/>
              </a:rPr>
              <a:t>All Leading Motorhome suppliers worldwide </a:t>
            </a:r>
            <a:endParaRPr lang="de-DE" sz="1600" dirty="0">
              <a:solidFill>
                <a:srgbClr val="0B2033"/>
              </a:solidFill>
              <a:latin typeface="Montserrat"/>
              <a:cs typeface="Arial" charset="0"/>
            </a:endParaRPr>
          </a:p>
        </p:txBody>
      </p:sp>
      <p:pic>
        <p:nvPicPr>
          <p:cNvPr id="10" name="Picture 3">
            <a:extLst>
              <a:ext uri="{FF2B5EF4-FFF2-40B4-BE49-F238E27FC236}">
                <a16:creationId xmlns:a16="http://schemas.microsoft.com/office/drawing/2014/main" id="{6F502E49-3E9C-9E83-A4F3-5386CDF846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6308" y="4905257"/>
            <a:ext cx="3315088"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a:extLst>
              <a:ext uri="{FF2B5EF4-FFF2-40B4-BE49-F238E27FC236}">
                <a16:creationId xmlns:a16="http://schemas.microsoft.com/office/drawing/2014/main" id="{BE08279A-83FC-6883-DC1B-F2CDAE4E917B}"/>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97ED0AD4-933A-AD80-F089-51BE873B65A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white and blue logo&#10;&#10;Description automatically generated">
              <a:extLst>
                <a:ext uri="{FF2B5EF4-FFF2-40B4-BE49-F238E27FC236}">
                  <a16:creationId xmlns:a16="http://schemas.microsoft.com/office/drawing/2014/main" id="{4B019BEC-13E3-31AA-2D70-653D49C73C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871813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lIns="91440" tIns="45720" rIns="91440" bIns="45720" rtlCol="0" anchor="t">
            <a:spAutoFit/>
          </a:bodyPr>
          <a:lstStyle/>
          <a:p>
            <a:pPr algn="ctr"/>
            <a:r>
              <a:rPr lang="en-US" sz="3600">
                <a:solidFill>
                  <a:srgbClr val="0B2033"/>
                </a:solidFill>
                <a:latin typeface="Montserrat"/>
              </a:rPr>
              <a:t>Special Offers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w of cars parked in a parking lot&#10;&#10;Description automatically generated">
            <a:extLst>
              <a:ext uri="{FF2B5EF4-FFF2-40B4-BE49-F238E27FC236}">
                <a16:creationId xmlns:a16="http://schemas.microsoft.com/office/drawing/2014/main" id="{16F96EB1-C459-E0AD-C3F4-D4B281BFC0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096000" cy="6858000"/>
          </a:xfrm>
          <a:prstGeom prst="rect">
            <a:avLst/>
          </a:prstGeom>
        </p:spPr>
      </p:pic>
      <p:pic>
        <p:nvPicPr>
          <p:cNvPr id="4" name="Picture 3" descr="A red white and blue logo&#10;&#10;Description automatically generated">
            <a:extLst>
              <a:ext uri="{FF2B5EF4-FFF2-40B4-BE49-F238E27FC236}">
                <a16:creationId xmlns:a16="http://schemas.microsoft.com/office/drawing/2014/main" id="{16578FFA-797C-DADB-E320-4C5AA12C99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4680" y="5910774"/>
            <a:ext cx="2564808" cy="541053"/>
          </a:xfrm>
          <a:prstGeom prst="rect">
            <a:avLst/>
          </a:prstGeom>
        </p:spPr>
      </p:pic>
    </p:spTree>
    <p:extLst>
      <p:ext uri="{BB962C8B-B14F-4D97-AF65-F5344CB8AC3E}">
        <p14:creationId xmlns:p14="http://schemas.microsoft.com/office/powerpoint/2010/main" val="1668659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reen Shot 2017-11-15 at 4.38.00 PM.png" descr="Screen Shot 2017-11-15 at 4.38.00 PM.png">
            <a:extLst>
              <a:ext uri="{FF2B5EF4-FFF2-40B4-BE49-F238E27FC236}">
                <a16:creationId xmlns:a16="http://schemas.microsoft.com/office/drawing/2014/main" id="{839C5AAB-1F4E-F629-1A80-DE3FCAE955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19815"/>
            <a:ext cx="12192000" cy="3939093"/>
          </a:xfrm>
          <a:prstGeom prst="rect">
            <a:avLst/>
          </a:prstGeom>
          <a:ln w="12700">
            <a:miter lim="400000"/>
          </a:ln>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PROMOTIONS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10" name="Rectangle 3">
            <a:extLst>
              <a:ext uri="{FF2B5EF4-FFF2-40B4-BE49-F238E27FC236}">
                <a16:creationId xmlns:a16="http://schemas.microsoft.com/office/drawing/2014/main" id="{BACA14C6-2798-A40E-B684-D466E0F1A362}"/>
              </a:ext>
            </a:extLst>
          </p:cNvPr>
          <p:cNvSpPr txBox="1">
            <a:spLocks/>
          </p:cNvSpPr>
          <p:nvPr/>
        </p:nvSpPr>
        <p:spPr>
          <a:xfrm>
            <a:off x="1161932" y="4712459"/>
            <a:ext cx="9219404" cy="102435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solidFill>
                  <a:srgbClr val="0B2033"/>
                </a:solidFill>
                <a:latin typeface="Montserrat"/>
              </a:rPr>
              <a:t>Exclusive limited time deals, including:</a:t>
            </a:r>
            <a:endParaRPr lang="en-US">
              <a:latin typeface="Montserrat"/>
            </a:endParaRPr>
          </a:p>
          <a:p>
            <a:r>
              <a:rPr lang="en-US" sz="2000">
                <a:solidFill>
                  <a:srgbClr val="0B2033"/>
                </a:solidFill>
                <a:latin typeface="Montserrat"/>
              </a:rPr>
              <a:t> Free additional driver and free guaranteed one-car class upgrades</a:t>
            </a:r>
            <a:endParaRPr lang="en-US">
              <a:latin typeface="Montserrat"/>
            </a:endParaRPr>
          </a:p>
        </p:txBody>
      </p:sp>
      <p:grpSp>
        <p:nvGrpSpPr>
          <p:cNvPr id="11" name="Group 10">
            <a:extLst>
              <a:ext uri="{FF2B5EF4-FFF2-40B4-BE49-F238E27FC236}">
                <a16:creationId xmlns:a16="http://schemas.microsoft.com/office/drawing/2014/main" id="{710A8059-D00D-1924-628C-E185A1AC8DB9}"/>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080A938F-FB39-639E-EB38-E2ADEDD3FFD9}"/>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white and blue logo&#10;&#10;Description automatically generated">
              <a:extLst>
                <a:ext uri="{FF2B5EF4-FFF2-40B4-BE49-F238E27FC236}">
                  <a16:creationId xmlns:a16="http://schemas.microsoft.com/office/drawing/2014/main" id="{0D97748F-53B7-67D4-030D-3F489A375A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567544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lIns="91440" tIns="45720" rIns="91440" bIns="45720" rtlCol="0" anchor="t">
            <a:spAutoFit/>
          </a:bodyPr>
          <a:lstStyle/>
          <a:p>
            <a:pPr algn="ctr"/>
            <a:r>
              <a:rPr lang="en-US" sz="3600">
                <a:solidFill>
                  <a:srgbClr val="0B2033"/>
                </a:solidFill>
                <a:latin typeface="Montserrat"/>
              </a:rPr>
              <a:t>Travel Packages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2" descr="Picture Placeholder 2">
            <a:extLst>
              <a:ext uri="{FF2B5EF4-FFF2-40B4-BE49-F238E27FC236}">
                <a16:creationId xmlns:a16="http://schemas.microsoft.com/office/drawing/2014/main" id="{22E3E641-B8B8-D9AF-F7BD-0DDDEB3D03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8101"/>
          <a:stretch/>
        </p:blipFill>
        <p:spPr>
          <a:xfrm flipH="1">
            <a:off x="-442474" y="-149657"/>
            <a:ext cx="6538474" cy="8324981"/>
          </a:xfrm>
          <a:prstGeom prst="rect">
            <a:avLst/>
          </a:prstGeom>
        </p:spPr>
      </p:pic>
      <p:pic>
        <p:nvPicPr>
          <p:cNvPr id="3" name="Picture 2" descr="A red white and blue logo&#10;&#10;Description automatically generated">
            <a:extLst>
              <a:ext uri="{FF2B5EF4-FFF2-40B4-BE49-F238E27FC236}">
                <a16:creationId xmlns:a16="http://schemas.microsoft.com/office/drawing/2014/main" id="{F5AFB7D5-91E3-993E-D01B-62B68B750A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4680" y="5910774"/>
            <a:ext cx="2564808" cy="541053"/>
          </a:xfrm>
          <a:prstGeom prst="rect">
            <a:avLst/>
          </a:prstGeom>
        </p:spPr>
      </p:pic>
    </p:spTree>
    <p:extLst>
      <p:ext uri="{BB962C8B-B14F-4D97-AF65-F5344CB8AC3E}">
        <p14:creationId xmlns:p14="http://schemas.microsoft.com/office/powerpoint/2010/main" val="4028560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CUSTOMIZED PACKAGES</a:t>
            </a:r>
            <a:endParaRPr lang="en-US" sz="2400" b="1">
              <a:solidFill>
                <a:schemeClr val="bg1"/>
              </a:solidFill>
              <a:latin typeface="Montserrat" pitchFamily="2" charset="77"/>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sp>
        <p:nvSpPr>
          <p:cNvPr id="5" name="Rectangle 3">
            <a:extLst>
              <a:ext uri="{FF2B5EF4-FFF2-40B4-BE49-F238E27FC236}">
                <a16:creationId xmlns:a16="http://schemas.microsoft.com/office/drawing/2014/main" id="{3FB29008-576D-C644-3122-93739E67CB24}"/>
              </a:ext>
            </a:extLst>
          </p:cNvPr>
          <p:cNvSpPr txBox="1"/>
          <p:nvPr/>
        </p:nvSpPr>
        <p:spPr>
          <a:xfrm>
            <a:off x="1409307" y="3923006"/>
            <a:ext cx="9374591" cy="2256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8" tIns="46798" rIns="46798" bIns="46798" anchor="t">
            <a:spAutoFit/>
          </a:bodyPr>
          <a:lstStyle/>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US">
              <a:latin typeface="Montserrat"/>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a:latin typeface="Montserrat"/>
              </a:rPr>
              <a:t>Offer your clients incredible savings on travel to Europe when airfare, hotel, and car rentals are bundled together</a:t>
            </a:r>
            <a:r>
              <a:rPr lang="en-US">
                <a:latin typeface="Montserrat"/>
              </a:rPr>
              <a:t>.</a:t>
            </a:r>
            <a:br>
              <a:rPr lang="en-US">
                <a:latin typeface="Montserrat"/>
              </a:rPr>
            </a:br>
            <a:endParaRPr>
              <a:latin typeface="Montserrat"/>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a:latin typeface="Montserrat"/>
              </a:rPr>
              <a:t>Create the perfect customized package for your client’s next trip to Europe</a:t>
            </a:r>
            <a:r>
              <a:rPr>
                <a:latin typeface="Montserrat"/>
                <a:ea typeface="Estrangelo Edessa"/>
                <a:cs typeface="Estrangelo Edessa"/>
                <a:sym typeface="Estrangelo Edessa"/>
              </a:rPr>
              <a:t>!</a:t>
            </a:r>
            <a:r>
              <a:rPr lang="en-US">
                <a:latin typeface="Montserrat"/>
                <a:ea typeface="Estrangelo Edessa"/>
                <a:cs typeface="Estrangelo Edessa"/>
                <a:sym typeface="Estrangelo Edessa"/>
              </a:rPr>
              <a:t> </a:t>
            </a:r>
            <a:endParaRPr>
              <a:latin typeface="Montserrat"/>
              <a:ea typeface="Estrangelo Edessa"/>
              <a:cs typeface="Estrangelo Edessa"/>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latin typeface="Calibri"/>
                <a:ea typeface="Calibri"/>
                <a:cs typeface="Calibri"/>
                <a:sym typeface="Calibri"/>
              </a:defRPr>
            </a:pPr>
            <a:endParaRPr>
              <a:latin typeface="Montserrat" pitchFamily="2" charset="77"/>
              <a:ea typeface="Estrangelo Edessa"/>
              <a:cs typeface="Estrangelo Edessa"/>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latin typeface="Calibri"/>
                <a:ea typeface="Calibri"/>
                <a:cs typeface="Calibri"/>
                <a:sym typeface="Calibri"/>
              </a:defRPr>
            </a:pPr>
            <a:endParaRPr>
              <a:latin typeface="Montserrat" pitchFamily="2" charset="77"/>
              <a:ea typeface="Estrangelo Edessa"/>
              <a:cs typeface="Estrangelo Edessa"/>
            </a:endParaRPr>
          </a:p>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latin typeface="Calibri"/>
                <a:ea typeface="Calibri"/>
                <a:cs typeface="Calibri"/>
                <a:sym typeface="Calibri"/>
              </a:defRPr>
            </a:pPr>
            <a:r>
              <a:rPr>
                <a:latin typeface="Montserrat"/>
              </a:rPr>
              <a:t>																</a:t>
            </a:r>
          </a:p>
        </p:txBody>
      </p:sp>
      <p:pic>
        <p:nvPicPr>
          <p:cNvPr id="6" name="madrid-spain-2.png" descr="madrid-spain-2.png">
            <a:extLst>
              <a:ext uri="{FF2B5EF4-FFF2-40B4-BE49-F238E27FC236}">
                <a16:creationId xmlns:a16="http://schemas.microsoft.com/office/drawing/2014/main" id="{17863803-A149-C2BD-35C0-058D5833BB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719" b="-340"/>
          <a:stretch/>
        </p:blipFill>
        <p:spPr>
          <a:xfrm>
            <a:off x="6504901" y="1709341"/>
            <a:ext cx="4864100" cy="2208322"/>
          </a:xfrm>
          <a:prstGeom prst="rect">
            <a:avLst/>
          </a:prstGeom>
          <a:ln w="12700">
            <a:miter lim="400000"/>
          </a:ln>
        </p:spPr>
      </p:pic>
      <p:pic>
        <p:nvPicPr>
          <p:cNvPr id="9" name="rome.png" descr="rome.png">
            <a:extLst>
              <a:ext uri="{FF2B5EF4-FFF2-40B4-BE49-F238E27FC236}">
                <a16:creationId xmlns:a16="http://schemas.microsoft.com/office/drawing/2014/main" id="{3C72D56A-97C0-CDCB-342F-D322CB566C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7" t="24960" r="-147" b="3263"/>
          <a:stretch/>
        </p:blipFill>
        <p:spPr>
          <a:xfrm>
            <a:off x="829702" y="1588393"/>
            <a:ext cx="4867807" cy="2328290"/>
          </a:xfrm>
          <a:prstGeom prst="rect">
            <a:avLst/>
          </a:prstGeom>
          <a:ln w="12700">
            <a:miter lim="400000"/>
          </a:ln>
        </p:spPr>
      </p:pic>
      <p:sp>
        <p:nvSpPr>
          <p:cNvPr id="11" name="Rectangle">
            <a:extLst>
              <a:ext uri="{FF2B5EF4-FFF2-40B4-BE49-F238E27FC236}">
                <a16:creationId xmlns:a16="http://schemas.microsoft.com/office/drawing/2014/main" id="{E4AC634C-27F0-E218-A2B5-FC8FCD372A4C}"/>
              </a:ext>
            </a:extLst>
          </p:cNvPr>
          <p:cNvSpPr/>
          <p:nvPr/>
        </p:nvSpPr>
        <p:spPr>
          <a:xfrm>
            <a:off x="828284" y="1438275"/>
            <a:ext cx="4858967" cy="384225"/>
          </a:xfrm>
          <a:prstGeom prst="rect">
            <a:avLst/>
          </a:prstGeom>
          <a:solidFill>
            <a:srgbClr val="162132"/>
          </a:solidFill>
          <a:ln w="12700">
            <a:miter lim="400000"/>
          </a:ln>
        </p:spPr>
        <p:txBody>
          <a:bodyPr lIns="45718" tIns="45718" rIns="45718" bIns="45718" anchor="ctr"/>
          <a:lstStyle/>
          <a:p>
            <a:endParaRPr/>
          </a:p>
        </p:txBody>
      </p:sp>
      <p:sp>
        <p:nvSpPr>
          <p:cNvPr id="12" name="Rounded Rectangle">
            <a:extLst>
              <a:ext uri="{FF2B5EF4-FFF2-40B4-BE49-F238E27FC236}">
                <a16:creationId xmlns:a16="http://schemas.microsoft.com/office/drawing/2014/main" id="{52BC8FE5-7B9F-56EF-1332-8FFED8AB5291}"/>
              </a:ext>
            </a:extLst>
          </p:cNvPr>
          <p:cNvSpPr/>
          <p:nvPr/>
        </p:nvSpPr>
        <p:spPr>
          <a:xfrm>
            <a:off x="3085166" y="1936650"/>
            <a:ext cx="2459577" cy="1864116"/>
          </a:xfrm>
          <a:prstGeom prst="roundRect">
            <a:avLst>
              <a:gd name="adj" fmla="val 3890"/>
            </a:avLst>
          </a:prstGeom>
          <a:solidFill>
            <a:srgbClr val="162132"/>
          </a:solidFill>
          <a:ln w="12700">
            <a:miter lim="400000"/>
          </a:ln>
        </p:spPr>
        <p:txBody>
          <a:bodyPr lIns="45718" tIns="45718" rIns="45718" bIns="45718" anchor="ctr"/>
          <a:lstStyle/>
          <a:p>
            <a:pPr defTabSz="449262">
              <a:defRPr sz="2100">
                <a:latin typeface="+mn-lt"/>
                <a:ea typeface="+mn-ea"/>
                <a:cs typeface="+mn-cs"/>
                <a:sym typeface="Times New Roman"/>
              </a:defRPr>
            </a:pPr>
            <a:endParaRPr/>
          </a:p>
        </p:txBody>
      </p:sp>
      <p:sp>
        <p:nvSpPr>
          <p:cNvPr id="13" name="Rectangle">
            <a:extLst>
              <a:ext uri="{FF2B5EF4-FFF2-40B4-BE49-F238E27FC236}">
                <a16:creationId xmlns:a16="http://schemas.microsoft.com/office/drawing/2014/main" id="{950BDC81-8033-6ACC-A27C-0DC365555D72}"/>
              </a:ext>
            </a:extLst>
          </p:cNvPr>
          <p:cNvSpPr/>
          <p:nvPr/>
        </p:nvSpPr>
        <p:spPr>
          <a:xfrm>
            <a:off x="6504677" y="1395049"/>
            <a:ext cx="4864548" cy="384225"/>
          </a:xfrm>
          <a:prstGeom prst="rect">
            <a:avLst/>
          </a:prstGeom>
          <a:solidFill>
            <a:srgbClr val="162132"/>
          </a:solidFill>
          <a:ln w="12700">
            <a:miter lim="400000"/>
          </a:ln>
        </p:spPr>
        <p:txBody>
          <a:bodyPr lIns="45718" tIns="45718" rIns="45718" bIns="45718" anchor="ctr"/>
          <a:lstStyle/>
          <a:p>
            <a:endParaRPr/>
          </a:p>
        </p:txBody>
      </p:sp>
      <p:sp>
        <p:nvSpPr>
          <p:cNvPr id="14" name="Rounded Rectangle">
            <a:extLst>
              <a:ext uri="{FF2B5EF4-FFF2-40B4-BE49-F238E27FC236}">
                <a16:creationId xmlns:a16="http://schemas.microsoft.com/office/drawing/2014/main" id="{1A5FEB01-0813-FF31-1D66-FDBF7430E5A4}"/>
              </a:ext>
            </a:extLst>
          </p:cNvPr>
          <p:cNvSpPr/>
          <p:nvPr/>
        </p:nvSpPr>
        <p:spPr>
          <a:xfrm>
            <a:off x="8925353" y="1832417"/>
            <a:ext cx="2338511" cy="1963817"/>
          </a:xfrm>
          <a:prstGeom prst="roundRect">
            <a:avLst>
              <a:gd name="adj" fmla="val 3890"/>
            </a:avLst>
          </a:prstGeom>
          <a:solidFill>
            <a:srgbClr val="162132"/>
          </a:solidFill>
          <a:ln w="12700">
            <a:miter lim="400000"/>
          </a:ln>
        </p:spPr>
        <p:txBody>
          <a:bodyPr lIns="45718" tIns="45718" rIns="45718" bIns="45718" anchor="ctr"/>
          <a:lstStyle/>
          <a:p>
            <a:pPr defTabSz="449262">
              <a:defRPr sz="2100">
                <a:latin typeface="+mn-lt"/>
                <a:ea typeface="+mn-ea"/>
                <a:cs typeface="+mn-cs"/>
                <a:sym typeface="Times New Roman"/>
              </a:defRPr>
            </a:pPr>
            <a:endParaRPr/>
          </a:p>
        </p:txBody>
      </p:sp>
      <p:sp>
        <p:nvSpPr>
          <p:cNvPr id="16" name="Round-trip economy-class airfare including all taxes and fees…">
            <a:extLst>
              <a:ext uri="{FF2B5EF4-FFF2-40B4-BE49-F238E27FC236}">
                <a16:creationId xmlns:a16="http://schemas.microsoft.com/office/drawing/2014/main" id="{B2441349-5FE7-E534-0013-05D5194243E4}"/>
              </a:ext>
            </a:extLst>
          </p:cNvPr>
          <p:cNvSpPr txBox="1"/>
          <p:nvPr/>
        </p:nvSpPr>
        <p:spPr>
          <a:xfrm>
            <a:off x="3140596" y="2052087"/>
            <a:ext cx="2388362" cy="1631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65100" indent="-127000">
              <a:buSzPct val="200000"/>
              <a:buChar char="•"/>
              <a:defRPr sz="700" b="0">
                <a:solidFill>
                  <a:srgbClr val="FFFFFF"/>
                </a:solidFill>
                <a:latin typeface="Montserrat-Regular"/>
                <a:ea typeface="Montserrat-Regular"/>
                <a:cs typeface="Montserrat-Regular"/>
                <a:sym typeface="Montserrat-Regular"/>
              </a:defRPr>
            </a:pPr>
            <a:r>
              <a:rPr sz="1000"/>
              <a:t>Round-trip economy-class airfare including all taxes and fees</a:t>
            </a:r>
            <a:endParaRPr lang="en-US" sz="1000"/>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stay at a 3-star centrally located hotel</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economy-sized car rental including VAT and mileage</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GPS and MIFI Rentals</a:t>
            </a:r>
          </a:p>
        </p:txBody>
      </p:sp>
      <p:sp>
        <p:nvSpPr>
          <p:cNvPr id="17" name="Round-trip business-class airfare including all taxes and fees…">
            <a:extLst>
              <a:ext uri="{FF2B5EF4-FFF2-40B4-BE49-F238E27FC236}">
                <a16:creationId xmlns:a16="http://schemas.microsoft.com/office/drawing/2014/main" id="{F1DCA6D1-EF88-0765-67AC-8A7F1C959427}"/>
              </a:ext>
            </a:extLst>
          </p:cNvPr>
          <p:cNvSpPr txBox="1"/>
          <p:nvPr/>
        </p:nvSpPr>
        <p:spPr>
          <a:xfrm>
            <a:off x="9002148" y="1899547"/>
            <a:ext cx="2217445"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65100" indent="-127000">
              <a:buSzPct val="200000"/>
              <a:buChar char="•"/>
              <a:defRPr sz="700" b="0">
                <a:solidFill>
                  <a:srgbClr val="FFFFFF"/>
                </a:solidFill>
                <a:latin typeface="Montserrat-Regular"/>
                <a:ea typeface="Montserrat-Regular"/>
                <a:cs typeface="Montserrat-Regular"/>
                <a:sym typeface="Montserrat-Regular"/>
              </a:defRPr>
            </a:pPr>
            <a:r>
              <a:rPr sz="1000"/>
              <a:t>Round-trip business-class airfare including all taxes and fees</a:t>
            </a:r>
            <a:endParaRPr lang="en-US" sz="1000"/>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stay at a 5-star centrally located hotel</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3-night intermediate-sized car</a:t>
            </a:r>
            <a:r>
              <a:rPr lang="en-US" sz="1000"/>
              <a:t> </a:t>
            </a:r>
            <a:r>
              <a:rPr sz="1000"/>
              <a:t> rental including VAT and mileage</a:t>
            </a:r>
          </a:p>
          <a:p>
            <a:pPr marL="165100" indent="-127000">
              <a:buSzPct val="200000"/>
              <a:buChar char="•"/>
              <a:defRPr sz="700" b="0">
                <a:solidFill>
                  <a:srgbClr val="FFFFFF"/>
                </a:solidFill>
                <a:latin typeface="Montserrat-Regular"/>
                <a:ea typeface="Montserrat-Regular"/>
                <a:cs typeface="Montserrat-Regular"/>
                <a:sym typeface="Montserrat-Regular"/>
              </a:defRPr>
            </a:pPr>
            <a:endParaRPr sz="1000"/>
          </a:p>
          <a:p>
            <a:pPr marL="165100" indent="-127000">
              <a:buSzPct val="200000"/>
              <a:buChar char="•"/>
              <a:defRPr sz="700" b="0">
                <a:solidFill>
                  <a:srgbClr val="FFFFFF"/>
                </a:solidFill>
                <a:latin typeface="Montserrat-Regular"/>
                <a:ea typeface="Montserrat-Regular"/>
                <a:cs typeface="Montserrat-Regular"/>
                <a:sym typeface="Montserrat-Regular"/>
              </a:defRPr>
            </a:pPr>
            <a:r>
              <a:rPr sz="1000"/>
              <a:t>GPS and MIFI Rentals</a:t>
            </a:r>
          </a:p>
        </p:txBody>
      </p:sp>
      <p:sp>
        <p:nvSpPr>
          <p:cNvPr id="18" name="ECONOMY-LEVEL PACKAGES">
            <a:extLst>
              <a:ext uri="{FF2B5EF4-FFF2-40B4-BE49-F238E27FC236}">
                <a16:creationId xmlns:a16="http://schemas.microsoft.com/office/drawing/2014/main" id="{F16DF511-DFE5-CAA7-E5C2-53998BC51C17}"/>
              </a:ext>
            </a:extLst>
          </p:cNvPr>
          <p:cNvSpPr txBox="1"/>
          <p:nvPr/>
        </p:nvSpPr>
        <p:spPr>
          <a:xfrm>
            <a:off x="1566120" y="1475244"/>
            <a:ext cx="3234215"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lgn="ctr">
              <a:defRPr sz="1600" b="0">
                <a:solidFill>
                  <a:srgbClr val="FFFFFF"/>
                </a:solidFill>
                <a:latin typeface="Montserrat-Bold"/>
                <a:ea typeface="Montserrat-Bold"/>
                <a:cs typeface="Montserrat-Bold"/>
                <a:sym typeface="Montserrat-Bold"/>
              </a:defRPr>
            </a:lvl1pPr>
          </a:lstStyle>
          <a:p>
            <a:r>
              <a:rPr b="1">
                <a:latin typeface="Montserrat"/>
              </a:rPr>
              <a:t>ECONOMY-LEVEL PACKAGES</a:t>
            </a:r>
            <a:endParaRPr lang="en-US" b="1">
              <a:latin typeface="Montserrat"/>
            </a:endParaRPr>
          </a:p>
        </p:txBody>
      </p:sp>
      <p:sp>
        <p:nvSpPr>
          <p:cNvPr id="19" name="LUXURY-LEVEL PACKAGES">
            <a:extLst>
              <a:ext uri="{FF2B5EF4-FFF2-40B4-BE49-F238E27FC236}">
                <a16:creationId xmlns:a16="http://schemas.microsoft.com/office/drawing/2014/main" id="{3EBC2F2C-11EB-1C25-61D1-55B333B208FF}"/>
              </a:ext>
            </a:extLst>
          </p:cNvPr>
          <p:cNvSpPr txBox="1"/>
          <p:nvPr/>
        </p:nvSpPr>
        <p:spPr>
          <a:xfrm>
            <a:off x="7406450" y="1433837"/>
            <a:ext cx="2982544"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lgn="ctr">
              <a:defRPr sz="1600" b="0">
                <a:solidFill>
                  <a:srgbClr val="FFFFFF"/>
                </a:solidFill>
                <a:latin typeface="Montserrat-Bold"/>
                <a:ea typeface="Montserrat-Bold"/>
                <a:cs typeface="Montserrat-Bold"/>
                <a:sym typeface="Montserrat-Bold"/>
              </a:defRPr>
            </a:lvl1pPr>
          </a:lstStyle>
          <a:p>
            <a:r>
              <a:rPr b="1">
                <a:latin typeface="Montserrat"/>
              </a:rPr>
              <a:t>LUXURY-LEVEL PACKAGES</a:t>
            </a:r>
            <a:endParaRPr lang="en-US" b="1">
              <a:latin typeface="Montserrat"/>
            </a:endParaRPr>
          </a:p>
        </p:txBody>
      </p:sp>
      <p:grpSp>
        <p:nvGrpSpPr>
          <p:cNvPr id="21" name="Group 20">
            <a:extLst>
              <a:ext uri="{FF2B5EF4-FFF2-40B4-BE49-F238E27FC236}">
                <a16:creationId xmlns:a16="http://schemas.microsoft.com/office/drawing/2014/main" id="{668CD37E-BD1C-51BE-79BD-3F3C5D2C4CF1}"/>
              </a:ext>
            </a:extLst>
          </p:cNvPr>
          <p:cNvGrpSpPr/>
          <p:nvPr/>
        </p:nvGrpSpPr>
        <p:grpSpPr>
          <a:xfrm>
            <a:off x="-1" y="6122354"/>
            <a:ext cx="12192000" cy="735646"/>
            <a:chOff x="-1" y="6122354"/>
            <a:chExt cx="12192000" cy="735646"/>
          </a:xfrm>
        </p:grpSpPr>
        <p:sp>
          <p:nvSpPr>
            <p:cNvPr id="10" name="Rectangle 9">
              <a:extLst>
                <a:ext uri="{FF2B5EF4-FFF2-40B4-BE49-F238E27FC236}">
                  <a16:creationId xmlns:a16="http://schemas.microsoft.com/office/drawing/2014/main" id="{4F2E6B1C-8EE6-A1CB-2E8B-4A3FEA935CD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red white and blue logo&#10;&#10;Description automatically generated">
              <a:extLst>
                <a:ext uri="{FF2B5EF4-FFF2-40B4-BE49-F238E27FC236}">
                  <a16:creationId xmlns:a16="http://schemas.microsoft.com/office/drawing/2014/main" id="{FF9EBBFD-FBEC-8626-E885-BFD486B77F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4209151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BENEFITS </a:t>
            </a:r>
            <a:endParaRPr lang="en-US" sz="2000" b="1">
              <a:solidFill>
                <a:schemeClr val="bg1"/>
              </a:solidFill>
              <a:latin typeface="Montserrat"/>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pic>
        <p:nvPicPr>
          <p:cNvPr id="4" name="Screen Shot 2017-11-16 at 11.42.58 AM.png" descr="Screen Shot 2017-11-16 at 11.42.58 AM.png">
            <a:extLst>
              <a:ext uri="{FF2B5EF4-FFF2-40B4-BE49-F238E27FC236}">
                <a16:creationId xmlns:a16="http://schemas.microsoft.com/office/drawing/2014/main" id="{25FAA711-7601-994C-F065-0D636F0CC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9649" y="1201102"/>
            <a:ext cx="7774280" cy="4720500"/>
          </a:xfrm>
          <a:prstGeom prst="rect">
            <a:avLst/>
          </a:prstGeom>
          <a:ln w="12700">
            <a:miter lim="400000"/>
          </a:ln>
        </p:spPr>
      </p:pic>
      <p:grpSp>
        <p:nvGrpSpPr>
          <p:cNvPr id="10" name="Group 9">
            <a:extLst>
              <a:ext uri="{FF2B5EF4-FFF2-40B4-BE49-F238E27FC236}">
                <a16:creationId xmlns:a16="http://schemas.microsoft.com/office/drawing/2014/main" id="{10D8526D-3339-ED1F-C98A-B82012808F00}"/>
              </a:ext>
            </a:extLst>
          </p:cNvPr>
          <p:cNvGrpSpPr/>
          <p:nvPr/>
        </p:nvGrpSpPr>
        <p:grpSpPr>
          <a:xfrm>
            <a:off x="-1" y="6122354"/>
            <a:ext cx="12192000" cy="735646"/>
            <a:chOff x="-1" y="6122354"/>
            <a:chExt cx="12192000" cy="735646"/>
          </a:xfrm>
        </p:grpSpPr>
        <p:sp>
          <p:nvSpPr>
            <p:cNvPr id="6" name="Rectangle 5">
              <a:extLst>
                <a:ext uri="{FF2B5EF4-FFF2-40B4-BE49-F238E27FC236}">
                  <a16:creationId xmlns:a16="http://schemas.microsoft.com/office/drawing/2014/main" id="{A6C82D4E-4D2F-4621-003F-F3EDA7A42FF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40158F30-3063-D21A-C534-6EB7697121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173569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GROUP TRAVEL </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pic>
        <p:nvPicPr>
          <p:cNvPr id="5" name="reduced.jpg" descr="reduced.jpg">
            <a:extLst>
              <a:ext uri="{FF2B5EF4-FFF2-40B4-BE49-F238E27FC236}">
                <a16:creationId xmlns:a16="http://schemas.microsoft.com/office/drawing/2014/main" id="{AA7FF05C-0CC1-1791-760F-5A7025D167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6538" y="1259976"/>
            <a:ext cx="9156700" cy="1579715"/>
          </a:xfrm>
          <a:prstGeom prst="rect">
            <a:avLst/>
          </a:prstGeom>
          <a:ln w="12700">
            <a:miter lim="400000"/>
          </a:ln>
        </p:spPr>
      </p:pic>
      <p:sp>
        <p:nvSpPr>
          <p:cNvPr id="12" name="Rectangle">
            <a:extLst>
              <a:ext uri="{FF2B5EF4-FFF2-40B4-BE49-F238E27FC236}">
                <a16:creationId xmlns:a16="http://schemas.microsoft.com/office/drawing/2014/main" id="{7F619CA0-7B0A-A051-EDE4-EEA470AA6B4B}"/>
              </a:ext>
            </a:extLst>
          </p:cNvPr>
          <p:cNvSpPr/>
          <p:nvPr/>
        </p:nvSpPr>
        <p:spPr>
          <a:xfrm>
            <a:off x="1607596" y="2549871"/>
            <a:ext cx="9159875" cy="547599"/>
          </a:xfrm>
          <a:prstGeom prst="rect">
            <a:avLst/>
          </a:prstGeom>
          <a:solidFill>
            <a:srgbClr val="DDDDDD"/>
          </a:solidFill>
          <a:ln w="12700">
            <a:miter lim="400000"/>
          </a:ln>
        </p:spPr>
        <p:txBody>
          <a:bodyPr lIns="45718" tIns="45718" rIns="45718" bIns="45718" anchor="ctr"/>
          <a:lstStyle/>
          <a:p>
            <a:pPr>
              <a:defRPr>
                <a:latin typeface="+mn-lt"/>
                <a:ea typeface="+mn-ea"/>
                <a:cs typeface="+mn-cs"/>
                <a:sym typeface="Times New Roman"/>
              </a:defRPr>
            </a:pPr>
            <a:endParaRPr>
              <a:latin typeface="Montserrat"/>
            </a:endParaRPr>
          </a:p>
        </p:txBody>
      </p:sp>
      <p:sp>
        <p:nvSpPr>
          <p:cNvPr id="13" name="CUSTOM PACKAGES">
            <a:extLst>
              <a:ext uri="{FF2B5EF4-FFF2-40B4-BE49-F238E27FC236}">
                <a16:creationId xmlns:a16="http://schemas.microsoft.com/office/drawing/2014/main" id="{2391D06A-D501-548E-C315-31207E2682A5}"/>
              </a:ext>
            </a:extLst>
          </p:cNvPr>
          <p:cNvSpPr txBox="1"/>
          <p:nvPr/>
        </p:nvSpPr>
        <p:spPr>
          <a:xfrm>
            <a:off x="1888166" y="2669376"/>
            <a:ext cx="2285237" cy="3645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t">
            <a:spAutoFit/>
          </a:bodyPr>
          <a:lstStyle>
            <a:lvl1pPr defTabSz="457200">
              <a:lnSpc>
                <a:spcPct val="120000"/>
              </a:lnSpc>
              <a:defRPr sz="1600" b="0">
                <a:solidFill>
                  <a:srgbClr val="0E2B41"/>
                </a:solidFill>
                <a:latin typeface="Montserrat-Bold"/>
                <a:ea typeface="Montserrat-Bold"/>
                <a:cs typeface="Montserrat-Bold"/>
                <a:sym typeface="Montserrat-Bold"/>
              </a:defRPr>
            </a:lvl1pPr>
          </a:lstStyle>
          <a:p>
            <a:r>
              <a:rPr b="1" u="sng">
                <a:latin typeface="Montserrat"/>
              </a:rPr>
              <a:t>CUSTOM PACKAGES</a:t>
            </a:r>
            <a:endParaRPr lang="en-US" b="1" u="sng">
              <a:latin typeface="Montserrat"/>
            </a:endParaRPr>
          </a:p>
        </p:txBody>
      </p:sp>
      <p:sp>
        <p:nvSpPr>
          <p:cNvPr id="16" name="EXCELLENT SERVICE">
            <a:extLst>
              <a:ext uri="{FF2B5EF4-FFF2-40B4-BE49-F238E27FC236}">
                <a16:creationId xmlns:a16="http://schemas.microsoft.com/office/drawing/2014/main" id="{31A2ADA6-E063-F2BB-5058-B41362D76EA3}"/>
              </a:ext>
            </a:extLst>
          </p:cNvPr>
          <p:cNvSpPr txBox="1"/>
          <p:nvPr/>
        </p:nvSpPr>
        <p:spPr>
          <a:xfrm>
            <a:off x="6527193" y="2669376"/>
            <a:ext cx="2326915" cy="3645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t">
            <a:spAutoFit/>
          </a:bodyPr>
          <a:lstStyle>
            <a:lvl1pPr defTabSz="457200">
              <a:lnSpc>
                <a:spcPct val="120000"/>
              </a:lnSpc>
              <a:defRPr sz="1600" b="0">
                <a:solidFill>
                  <a:srgbClr val="0E2B41"/>
                </a:solidFill>
                <a:latin typeface="Montserrat-Bold"/>
                <a:ea typeface="Montserrat-Bold"/>
                <a:cs typeface="Montserrat-Bold"/>
                <a:sym typeface="Montserrat-Bold"/>
              </a:defRPr>
            </a:lvl1pPr>
          </a:lstStyle>
          <a:p>
            <a:r>
              <a:rPr b="1" u="sng">
                <a:latin typeface="Montserrat"/>
              </a:rPr>
              <a:t>EXCELLENT SERVICE</a:t>
            </a:r>
            <a:endParaRPr lang="en-US" b="1" u="sng">
              <a:latin typeface="Montserrat"/>
            </a:endParaRPr>
          </a:p>
        </p:txBody>
      </p:sp>
      <p:sp>
        <p:nvSpPr>
          <p:cNvPr id="4" name="TextBox 3">
            <a:extLst>
              <a:ext uri="{FF2B5EF4-FFF2-40B4-BE49-F238E27FC236}">
                <a16:creationId xmlns:a16="http://schemas.microsoft.com/office/drawing/2014/main" id="{53E611CE-1FBE-37C8-8F7F-5A31A188B0EC}"/>
              </a:ext>
            </a:extLst>
          </p:cNvPr>
          <p:cNvSpPr txBox="1"/>
          <p:nvPr/>
        </p:nvSpPr>
        <p:spPr>
          <a:xfrm>
            <a:off x="1649854" y="3300138"/>
            <a:ext cx="4076690" cy="2437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indent="-101600">
              <a:lnSpc>
                <a:spcPct val="120000"/>
              </a:lnSpc>
              <a:buFont typeface="Arial"/>
              <a:buChar char="•"/>
            </a:pPr>
            <a:r>
              <a:rPr lang="en-US" sz="1600">
                <a:solidFill>
                  <a:srgbClr val="0E2B41"/>
                </a:solidFill>
                <a:latin typeface="Montserrat"/>
              </a:rPr>
              <a:t>Flexible packages from high end to cost effective</a:t>
            </a:r>
            <a:endParaRPr lang="en-US" sz="1600">
              <a:latin typeface="Montserrat"/>
            </a:endParaRPr>
          </a:p>
          <a:p>
            <a:pPr marL="101600" indent="-101600">
              <a:lnSpc>
                <a:spcPct val="120000"/>
              </a:lnSpc>
              <a:buFont typeface="Arial"/>
              <a:buChar char="•"/>
            </a:pPr>
            <a:r>
              <a:rPr lang="en-US" sz="1600">
                <a:solidFill>
                  <a:srgbClr val="0E2B41"/>
                </a:solidFill>
                <a:latin typeface="Montserrat"/>
              </a:rPr>
              <a:t>Competitive net rates, bulk tickets without price display</a:t>
            </a:r>
            <a:endParaRPr lang="en-US" sz="1600">
              <a:latin typeface="Montserrat"/>
            </a:endParaRPr>
          </a:p>
          <a:p>
            <a:pPr marL="101600" indent="-101600">
              <a:lnSpc>
                <a:spcPct val="120000"/>
              </a:lnSpc>
              <a:buFont typeface="Arial"/>
              <a:buChar char="•"/>
            </a:pPr>
            <a:r>
              <a:rPr lang="en-US" sz="1600">
                <a:solidFill>
                  <a:srgbClr val="0E2B41"/>
                </a:solidFill>
                <a:latin typeface="Montserrat"/>
              </a:rPr>
              <a:t>Early space reservations, up to 9 months prior to departure</a:t>
            </a:r>
            <a:endParaRPr lang="en-US" sz="1600">
              <a:latin typeface="Montserrat"/>
            </a:endParaRPr>
          </a:p>
          <a:p>
            <a:pPr marL="101600" indent="-101600">
              <a:lnSpc>
                <a:spcPct val="120000"/>
              </a:lnSpc>
              <a:buFont typeface="Arial"/>
              <a:buChar char="•"/>
            </a:pPr>
            <a:r>
              <a:rPr lang="en-US" sz="1600">
                <a:solidFill>
                  <a:srgbClr val="0E2B41"/>
                </a:solidFill>
                <a:latin typeface="Montserrat"/>
              </a:rPr>
              <a:t>5% Discount on travel insurance</a:t>
            </a:r>
            <a:endParaRPr lang="en-US" sz="1600">
              <a:latin typeface="Montserrat"/>
            </a:endParaRPr>
          </a:p>
          <a:p>
            <a:pPr algn="l"/>
            <a:endParaRPr lang="en-US">
              <a:latin typeface="Montserrat"/>
              <a:cs typeface="Calibri"/>
            </a:endParaRPr>
          </a:p>
        </p:txBody>
      </p:sp>
      <p:sp>
        <p:nvSpPr>
          <p:cNvPr id="20" name="TextBox 19">
            <a:extLst>
              <a:ext uri="{FF2B5EF4-FFF2-40B4-BE49-F238E27FC236}">
                <a16:creationId xmlns:a16="http://schemas.microsoft.com/office/drawing/2014/main" id="{F213D8FA-A446-E592-1FBC-BAA1404F87D4}"/>
              </a:ext>
            </a:extLst>
          </p:cNvPr>
          <p:cNvSpPr txBox="1"/>
          <p:nvPr/>
        </p:nvSpPr>
        <p:spPr>
          <a:xfrm>
            <a:off x="6342303" y="3356721"/>
            <a:ext cx="4371878" cy="1994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indent="-101600">
              <a:buFont typeface="Arial"/>
              <a:buChar char="•"/>
            </a:pPr>
            <a:r>
              <a:rPr lang="en-US" sz="1600">
                <a:solidFill>
                  <a:srgbClr val="0E2B41"/>
                </a:solidFill>
                <a:latin typeface="Montserrat"/>
              </a:rPr>
              <a:t>Experienced group specialists to help plan, book and  manage your group needs</a:t>
            </a:r>
            <a:endParaRPr lang="en-US" sz="1600">
              <a:latin typeface="Montserrat"/>
            </a:endParaRPr>
          </a:p>
          <a:p>
            <a:pPr marL="101600" indent="-101600">
              <a:lnSpc>
                <a:spcPct val="120000"/>
              </a:lnSpc>
              <a:buFont typeface="Arial"/>
              <a:buChar char="•"/>
            </a:pPr>
            <a:r>
              <a:rPr lang="en-US" sz="1600">
                <a:solidFill>
                  <a:srgbClr val="0E2B41"/>
                </a:solidFill>
                <a:latin typeface="Montserrat"/>
              </a:rPr>
              <a:t>Flexible payments and ticketing deadlines</a:t>
            </a:r>
            <a:endParaRPr lang="en-US" sz="1600">
              <a:latin typeface="Montserrat"/>
            </a:endParaRPr>
          </a:p>
          <a:p>
            <a:pPr marL="101600" indent="-101600">
              <a:lnSpc>
                <a:spcPct val="120000"/>
              </a:lnSpc>
              <a:buFont typeface="Arial"/>
              <a:buChar char="•"/>
            </a:pPr>
            <a:r>
              <a:rPr lang="en-US" sz="1600">
                <a:solidFill>
                  <a:srgbClr val="0E2B41"/>
                </a:solidFill>
                <a:latin typeface="Montserrat"/>
              </a:rPr>
              <a:t>Emergency contact 24/7</a:t>
            </a:r>
            <a:endParaRPr lang="en-US" sz="1600">
              <a:latin typeface="Montserrat"/>
            </a:endParaRPr>
          </a:p>
          <a:p>
            <a:pPr algn="l"/>
            <a:endParaRPr lang="en-US">
              <a:latin typeface="Montserrat"/>
              <a:cs typeface="Calibri"/>
            </a:endParaRPr>
          </a:p>
        </p:txBody>
      </p:sp>
      <p:grpSp>
        <p:nvGrpSpPr>
          <p:cNvPr id="11" name="Group 10">
            <a:extLst>
              <a:ext uri="{FF2B5EF4-FFF2-40B4-BE49-F238E27FC236}">
                <a16:creationId xmlns:a16="http://schemas.microsoft.com/office/drawing/2014/main" id="{6F8FD8AC-6432-4598-5FC7-21D4C7E4E939}"/>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D7273174-9CBB-3787-A079-9EF576833A8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white and blue logo&#10;&#10;Description automatically generated">
              <a:extLst>
                <a:ext uri="{FF2B5EF4-FFF2-40B4-BE49-F238E27FC236}">
                  <a16:creationId xmlns:a16="http://schemas.microsoft.com/office/drawing/2014/main" id="{6F86A417-3975-75BE-D6E9-25A11720D5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92249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61665"/>
          </a:xfrm>
          <a:prstGeom prst="rect">
            <a:avLst/>
          </a:prstGeom>
          <a:noFill/>
        </p:spPr>
        <p:txBody>
          <a:bodyPr wrap="square" lIns="91440" tIns="45720" rIns="91440" bIns="45720" rtlCol="0" anchor="t">
            <a:spAutoFit/>
          </a:bodyPr>
          <a:lstStyle/>
          <a:p>
            <a:r>
              <a:rPr lang="en-US" sz="2400" b="1">
                <a:solidFill>
                  <a:schemeClr val="bg1"/>
                </a:solidFill>
                <a:latin typeface="Montserrat"/>
              </a:rPr>
              <a:t>GROUP TRAVEL </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Travel Packages</a:t>
            </a:r>
          </a:p>
        </p:txBody>
      </p:sp>
      <p:sp>
        <p:nvSpPr>
          <p:cNvPr id="6" name="Rectangle">
            <a:extLst>
              <a:ext uri="{FF2B5EF4-FFF2-40B4-BE49-F238E27FC236}">
                <a16:creationId xmlns:a16="http://schemas.microsoft.com/office/drawing/2014/main" id="{4C301BC9-4365-7E43-526A-EABD019D49BE}"/>
              </a:ext>
            </a:extLst>
          </p:cNvPr>
          <p:cNvSpPr/>
          <p:nvPr/>
        </p:nvSpPr>
        <p:spPr>
          <a:xfrm>
            <a:off x="1458105" y="2006153"/>
            <a:ext cx="4576568" cy="547599"/>
          </a:xfrm>
          <a:prstGeom prst="rect">
            <a:avLst/>
          </a:prstGeom>
          <a:solidFill>
            <a:srgbClr val="DDDDDD"/>
          </a:solidFill>
          <a:ln w="12700">
            <a:miter lim="400000"/>
          </a:ln>
        </p:spPr>
        <p:txBody>
          <a:bodyPr lIns="45718" tIns="45718" rIns="45718" bIns="45718" anchor="ctr"/>
          <a:lstStyle/>
          <a:p>
            <a:pPr>
              <a:defRPr>
                <a:latin typeface="+mn-lt"/>
                <a:ea typeface="+mn-ea"/>
                <a:cs typeface="+mn-cs"/>
                <a:sym typeface="Times New Roman"/>
              </a:defRPr>
            </a:pPr>
            <a:endParaRPr>
              <a:latin typeface="Montserrat"/>
            </a:endParaRPr>
          </a:p>
        </p:txBody>
      </p:sp>
      <p:sp>
        <p:nvSpPr>
          <p:cNvPr id="9" name="Rectangle">
            <a:extLst>
              <a:ext uri="{FF2B5EF4-FFF2-40B4-BE49-F238E27FC236}">
                <a16:creationId xmlns:a16="http://schemas.microsoft.com/office/drawing/2014/main" id="{0EC43F33-FBB4-FC5D-8B09-D16F58299792}"/>
              </a:ext>
            </a:extLst>
          </p:cNvPr>
          <p:cNvSpPr/>
          <p:nvPr/>
        </p:nvSpPr>
        <p:spPr>
          <a:xfrm>
            <a:off x="6035867" y="2006153"/>
            <a:ext cx="4568871" cy="2584524"/>
          </a:xfrm>
          <a:prstGeom prst="rect">
            <a:avLst/>
          </a:prstGeom>
          <a:solidFill>
            <a:srgbClr val="162132"/>
          </a:solidFill>
          <a:ln w="12700">
            <a:miter lim="400000"/>
          </a:ln>
        </p:spPr>
        <p:txBody>
          <a:bodyPr lIns="45718" tIns="45718" rIns="45718" bIns="45718" anchor="ctr"/>
          <a:lstStyle/>
          <a:p>
            <a:pPr>
              <a:defRPr sz="2100">
                <a:latin typeface="+mn-lt"/>
                <a:ea typeface="+mn-ea"/>
                <a:cs typeface="+mn-cs"/>
                <a:sym typeface="Times New Roman"/>
              </a:defRPr>
            </a:pPr>
            <a:endParaRPr>
              <a:latin typeface="Montserrat"/>
            </a:endParaRPr>
          </a:p>
        </p:txBody>
      </p:sp>
      <p:sp>
        <p:nvSpPr>
          <p:cNvPr id="10" name="Ideal for family gatherings, sports teams, schools, religious events, specialty clubs, incentive travel or simply a group of friends.">
            <a:extLst>
              <a:ext uri="{FF2B5EF4-FFF2-40B4-BE49-F238E27FC236}">
                <a16:creationId xmlns:a16="http://schemas.microsoft.com/office/drawing/2014/main" id="{3E13A98D-C402-277B-F69A-0F334C9DD9EB}"/>
              </a:ext>
            </a:extLst>
          </p:cNvPr>
          <p:cNvSpPr txBox="1"/>
          <p:nvPr/>
        </p:nvSpPr>
        <p:spPr>
          <a:xfrm>
            <a:off x="6676558" y="2634628"/>
            <a:ext cx="3426035"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lgn="ctr">
              <a:defRPr sz="1200" b="0">
                <a:solidFill>
                  <a:srgbClr val="FFFFFF"/>
                </a:solidFill>
                <a:latin typeface="Montserrat-Regular"/>
                <a:ea typeface="Montserrat-Regular"/>
                <a:cs typeface="Montserrat-Regular"/>
                <a:sym typeface="Montserrat-Regular"/>
              </a:defRPr>
            </a:lvl1pPr>
          </a:lstStyle>
          <a:p>
            <a:r>
              <a:rPr sz="1600">
                <a:latin typeface="Montserrat"/>
              </a:rPr>
              <a:t>Ideal for family gatherings, sports teams, schools, religious events, specialty clubs, incentive travel or simply a group of friends.</a:t>
            </a:r>
            <a:endParaRPr lang="en-US" sz="1600">
              <a:latin typeface="Montserrat"/>
            </a:endParaRPr>
          </a:p>
        </p:txBody>
      </p:sp>
      <p:sp>
        <p:nvSpPr>
          <p:cNvPr id="14" name="WORLDWIDE AVAILABILITY">
            <a:extLst>
              <a:ext uri="{FF2B5EF4-FFF2-40B4-BE49-F238E27FC236}">
                <a16:creationId xmlns:a16="http://schemas.microsoft.com/office/drawing/2014/main" id="{85082599-5A92-1242-C1F0-474BE4393674}"/>
              </a:ext>
            </a:extLst>
          </p:cNvPr>
          <p:cNvSpPr txBox="1"/>
          <p:nvPr/>
        </p:nvSpPr>
        <p:spPr>
          <a:xfrm>
            <a:off x="1803907" y="2053681"/>
            <a:ext cx="3973921" cy="432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defTabSz="457200">
              <a:lnSpc>
                <a:spcPct val="120000"/>
              </a:lnSpc>
              <a:defRPr sz="1600" b="0">
                <a:solidFill>
                  <a:srgbClr val="0E2B41"/>
                </a:solidFill>
                <a:latin typeface="Montserrat-Bold"/>
                <a:ea typeface="Montserrat-Bold"/>
                <a:cs typeface="Montserrat-Bold"/>
                <a:sym typeface="Montserrat-Bold"/>
              </a:defRPr>
            </a:lvl1pPr>
          </a:lstStyle>
          <a:p>
            <a:r>
              <a:rPr sz="2000" b="1" u="sng" dirty="0">
                <a:latin typeface="Montserrat"/>
              </a:rPr>
              <a:t>WORLDWIDE AVAILABILITY</a:t>
            </a:r>
          </a:p>
        </p:txBody>
      </p:sp>
      <p:sp>
        <p:nvSpPr>
          <p:cNvPr id="11" name="TextBox 10">
            <a:extLst>
              <a:ext uri="{FF2B5EF4-FFF2-40B4-BE49-F238E27FC236}">
                <a16:creationId xmlns:a16="http://schemas.microsoft.com/office/drawing/2014/main" id="{015F907B-1249-9AD8-9447-8F6725F5DC8A}"/>
              </a:ext>
            </a:extLst>
          </p:cNvPr>
          <p:cNvSpPr txBox="1"/>
          <p:nvPr/>
        </p:nvSpPr>
        <p:spPr>
          <a:xfrm>
            <a:off x="1608966" y="2902389"/>
            <a:ext cx="436380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indent="-101600">
              <a:lnSpc>
                <a:spcPct val="120000"/>
              </a:lnSpc>
              <a:buFont typeface="Arial"/>
              <a:buChar char="•"/>
            </a:pPr>
            <a:r>
              <a:rPr lang="en-US" sz="1600" dirty="0">
                <a:solidFill>
                  <a:srgbClr val="0E2B41"/>
                </a:solidFill>
                <a:latin typeface="Montserrat"/>
              </a:rPr>
              <a:t>Coach, premium economy, and business class airfare to Europe &amp; beyond</a:t>
            </a:r>
            <a:endParaRPr lang="en-US" sz="1600" dirty="0">
              <a:latin typeface="Montserrat"/>
            </a:endParaRPr>
          </a:p>
          <a:p>
            <a:pPr marL="101600" indent="-101600">
              <a:lnSpc>
                <a:spcPct val="120000"/>
              </a:lnSpc>
              <a:buFont typeface="Arial"/>
              <a:buChar char="•"/>
            </a:pPr>
            <a:r>
              <a:rPr lang="en-US" sz="1600" dirty="0">
                <a:solidFill>
                  <a:srgbClr val="0E2B41"/>
                </a:solidFill>
                <a:latin typeface="Montserrat"/>
              </a:rPr>
              <a:t>3-, 4- &amp; 5-star hotels worldwide</a:t>
            </a:r>
            <a:endParaRPr lang="en-US" sz="1600" dirty="0">
              <a:latin typeface="Montserrat"/>
            </a:endParaRPr>
          </a:p>
          <a:p>
            <a:pPr marL="101600" indent="-101600">
              <a:lnSpc>
                <a:spcPct val="120000"/>
              </a:lnSpc>
              <a:buFont typeface="Arial"/>
              <a:buChar char="•"/>
            </a:pPr>
            <a:r>
              <a:rPr lang="en-US" sz="1600" dirty="0">
                <a:solidFill>
                  <a:srgbClr val="0E2B41"/>
                </a:solidFill>
                <a:latin typeface="Montserrat"/>
              </a:rPr>
              <a:t>Worldwide car rental services</a:t>
            </a:r>
            <a:endParaRPr lang="en-US" sz="1600" dirty="0">
              <a:latin typeface="Montserrat"/>
            </a:endParaRPr>
          </a:p>
          <a:p>
            <a:pPr algn="l"/>
            <a:endParaRPr lang="en-US" sz="1600" dirty="0">
              <a:latin typeface="Montserrat"/>
              <a:cs typeface="Calibri"/>
            </a:endParaRPr>
          </a:p>
        </p:txBody>
      </p:sp>
      <p:grpSp>
        <p:nvGrpSpPr>
          <p:cNvPr id="19" name="Group 18">
            <a:extLst>
              <a:ext uri="{FF2B5EF4-FFF2-40B4-BE49-F238E27FC236}">
                <a16:creationId xmlns:a16="http://schemas.microsoft.com/office/drawing/2014/main" id="{D1B73694-311A-7215-7CBC-4E38EAE898A9}"/>
              </a:ext>
            </a:extLst>
          </p:cNvPr>
          <p:cNvGrpSpPr/>
          <p:nvPr/>
        </p:nvGrpSpPr>
        <p:grpSpPr>
          <a:xfrm>
            <a:off x="-1" y="6122354"/>
            <a:ext cx="12192000" cy="735646"/>
            <a:chOff x="-1" y="6122354"/>
            <a:chExt cx="12192000" cy="735646"/>
          </a:xfrm>
        </p:grpSpPr>
        <p:sp>
          <p:nvSpPr>
            <p:cNvPr id="17" name="Rectangle 16">
              <a:extLst>
                <a:ext uri="{FF2B5EF4-FFF2-40B4-BE49-F238E27FC236}">
                  <a16:creationId xmlns:a16="http://schemas.microsoft.com/office/drawing/2014/main" id="{C7D0810B-4690-84E5-E225-8D136A00380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red white and blue logo&#10;&#10;Description automatically generated">
              <a:extLst>
                <a:ext uri="{FF2B5EF4-FFF2-40B4-BE49-F238E27FC236}">
                  <a16:creationId xmlns:a16="http://schemas.microsoft.com/office/drawing/2014/main" id="{5508FB9E-6822-E319-50DB-634B090FD7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738143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FLY INTERNATIONAL</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10" name="Rectangle 3">
            <a:extLst>
              <a:ext uri="{FF2B5EF4-FFF2-40B4-BE49-F238E27FC236}">
                <a16:creationId xmlns:a16="http://schemas.microsoft.com/office/drawing/2014/main" id="{BACA14C6-2798-A40E-B684-D466E0F1A362}"/>
              </a:ext>
            </a:extLst>
          </p:cNvPr>
          <p:cNvSpPr txBox="1">
            <a:spLocks/>
          </p:cNvSpPr>
          <p:nvPr/>
        </p:nvSpPr>
        <p:spPr>
          <a:xfrm>
            <a:off x="1198494" y="4377405"/>
            <a:ext cx="10084376" cy="14877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1270" algn="ctr">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800" b="0">
                <a:solidFill>
                  <a:srgbClr val="132133"/>
                </a:solidFill>
                <a:latin typeface="Montserrat-Regular"/>
                <a:ea typeface="Montserrat-Regular"/>
                <a:cs typeface="Montserrat-Regular"/>
                <a:sym typeface="Montserrat-Regular"/>
              </a:defRPr>
            </a:pPr>
            <a:r>
              <a:rPr lang="en-PH" sz="1600">
                <a:latin typeface="Montserrat"/>
              </a:rPr>
              <a:t>We offer Travel Advisors the opportunity to secure the best flights to Europe at prices our competitors cannot match – especially for Business Class packages!</a:t>
            </a:r>
          </a:p>
          <a:p>
            <a:pPr marL="403225" indent="-401320" algn="ctr">
              <a:spcBef>
                <a:spcPts val="400"/>
              </a:spcBef>
              <a:buSzPct val="100000"/>
              <a:buFont typeface="Arial"/>
              <a:buChar char="•"/>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PH" sz="1600">
              <a:latin typeface="Montserrat"/>
            </a:endParaRP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800" b="0">
                <a:solidFill>
                  <a:srgbClr val="132133"/>
                </a:solidFill>
                <a:latin typeface="Montserrat-Regular"/>
                <a:ea typeface="Montserrat-Regular"/>
                <a:cs typeface="Montserrat-Regular"/>
                <a:sym typeface="Montserrat-Regular"/>
              </a:defRPr>
            </a:pPr>
            <a:r>
              <a:rPr lang="en-PH" sz="1600">
                <a:latin typeface="Montserrat"/>
              </a:rPr>
              <a:t>In order to get the largest discount and commission, flights must be packaged </a:t>
            </a: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800" b="0">
                <a:solidFill>
                  <a:srgbClr val="132133"/>
                </a:solidFill>
                <a:latin typeface="Montserrat-Regular"/>
                <a:ea typeface="Montserrat-Regular"/>
                <a:cs typeface="Montserrat-Regular"/>
                <a:sym typeface="Montserrat-Regular"/>
              </a:defRPr>
            </a:pPr>
            <a:r>
              <a:rPr lang="en-PH" sz="1600">
                <a:latin typeface="Montserrat"/>
              </a:rPr>
              <a:t>with additional ground travel services </a:t>
            </a:r>
            <a:endParaRPr lang="en-PH">
              <a:latin typeface="Montserrat"/>
            </a:endParaRPr>
          </a:p>
        </p:txBody>
      </p:sp>
      <p:pic>
        <p:nvPicPr>
          <p:cNvPr id="6" name="Screen Shot 2017-11-15 at 4.35.49 PM.png" descr="Screen Shot 2017-11-15 at 4.35.49 PM.png">
            <a:extLst>
              <a:ext uri="{FF2B5EF4-FFF2-40B4-BE49-F238E27FC236}">
                <a16:creationId xmlns:a16="http://schemas.microsoft.com/office/drawing/2014/main" id="{8A2BE99B-5289-DD58-3C93-3BE50EF220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3455" y="1358985"/>
            <a:ext cx="9152936" cy="2789361"/>
          </a:xfrm>
          <a:prstGeom prst="rect">
            <a:avLst/>
          </a:prstGeom>
          <a:ln w="12700">
            <a:miter lim="400000"/>
          </a:ln>
        </p:spPr>
      </p:pic>
      <p:grpSp>
        <p:nvGrpSpPr>
          <p:cNvPr id="11" name="Group 10">
            <a:extLst>
              <a:ext uri="{FF2B5EF4-FFF2-40B4-BE49-F238E27FC236}">
                <a16:creationId xmlns:a16="http://schemas.microsoft.com/office/drawing/2014/main" id="{D0933A5A-48D4-5165-5498-CFD952C2E980}"/>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3431B77D-CA74-BAD8-FAFF-5BAEEAB01D86}"/>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B527EFDE-8130-F038-6C00-E1081C2E4E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32775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OUR HISTORY</a:t>
            </a:r>
          </a:p>
        </p:txBody>
      </p:sp>
      <p:pic>
        <p:nvPicPr>
          <p:cNvPr id="4" name="Picture 2" descr="Picture 2">
            <a:extLst>
              <a:ext uri="{FF2B5EF4-FFF2-40B4-BE49-F238E27FC236}">
                <a16:creationId xmlns:a16="http://schemas.microsoft.com/office/drawing/2014/main" id="{0062F8A8-CC7A-E1B8-6C85-028F56A64B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2390" y="2714317"/>
            <a:ext cx="5861650" cy="3142098"/>
          </a:xfrm>
          <a:prstGeom prst="rect">
            <a:avLst/>
          </a:prstGeom>
          <a:ln w="12700">
            <a:miter lim="400000"/>
          </a:ln>
          <a:effectLst>
            <a:outerShdw dist="35921" dir="2700000" rotWithShape="0">
              <a:srgbClr val="EEECE1"/>
            </a:outerShdw>
          </a:effectLst>
        </p:spPr>
      </p:pic>
      <p:pic>
        <p:nvPicPr>
          <p:cNvPr id="5" name="Picture 3" descr="Picture 3">
            <a:extLst>
              <a:ext uri="{FF2B5EF4-FFF2-40B4-BE49-F238E27FC236}">
                <a16:creationId xmlns:a16="http://schemas.microsoft.com/office/drawing/2014/main" id="{2BDF4BFF-256E-5476-EF11-5A062150B5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9741" y="1242699"/>
            <a:ext cx="2144631" cy="4613716"/>
          </a:xfrm>
          <a:prstGeom prst="rect">
            <a:avLst/>
          </a:prstGeom>
          <a:ln w="12700">
            <a:miter lim="400000"/>
          </a:ln>
          <a:effectLst>
            <a:outerShdw dist="35921" dir="2700000" rotWithShape="0">
              <a:srgbClr val="EEECE1"/>
            </a:outerShdw>
          </a:effectLst>
        </p:spPr>
      </p:pic>
      <p:sp>
        <p:nvSpPr>
          <p:cNvPr id="6" name="Rectangle 3">
            <a:extLst>
              <a:ext uri="{FF2B5EF4-FFF2-40B4-BE49-F238E27FC236}">
                <a16:creationId xmlns:a16="http://schemas.microsoft.com/office/drawing/2014/main" id="{20CB467C-A9B8-D916-CA57-FB9B633B184E}"/>
              </a:ext>
            </a:extLst>
          </p:cNvPr>
          <p:cNvSpPr txBox="1">
            <a:spLocks/>
          </p:cNvSpPr>
          <p:nvPr/>
        </p:nvSpPr>
        <p:spPr>
          <a:xfrm>
            <a:off x="4332390" y="1423071"/>
            <a:ext cx="5920741" cy="1152128"/>
          </a:xfrm>
          <a:prstGeom prst="rect">
            <a:avLst/>
          </a:prstGeom>
        </p:spPr>
        <p:txBody>
          <a:bodyPr vert="horz" lIns="91440" tIns="45720" rIns="91440" bIns="45720" rtlCol="0" anchor="t">
            <a:noAutofit/>
          </a:bodyPr>
          <a:lstStyle>
            <a:lvl1pPr marL="0" indent="0" algn="ctr" defTabSz="449262" rtl="0" eaLnBrk="1" latinLnBrk="0" hangingPunct="1">
              <a:lnSpc>
                <a:spcPct val="90000"/>
              </a:lnSpc>
              <a:spcBef>
                <a:spcPts val="0"/>
              </a:spcBef>
              <a:buFont typeface="Arial" panose="020B0604020202020204" pitchFamily="34" charset="0"/>
              <a:buNone/>
              <a:defRPr sz="2400" kern="1200">
                <a:solidFill>
                  <a:srgbClr val="13213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1800" dirty="0">
                <a:latin typeface="Montserrat"/>
              </a:rPr>
              <a:t>Established in 1954, Auto Europe began by providing rental cars to members of the Armed Forces for their personal use while traveling overseas</a:t>
            </a:r>
          </a:p>
        </p:txBody>
      </p:sp>
      <p:grpSp>
        <p:nvGrpSpPr>
          <p:cNvPr id="13" name="Group 12">
            <a:extLst>
              <a:ext uri="{FF2B5EF4-FFF2-40B4-BE49-F238E27FC236}">
                <a16:creationId xmlns:a16="http://schemas.microsoft.com/office/drawing/2014/main" id="{24AB2745-CBF2-CD33-7E44-E4E2EB291393}"/>
              </a:ext>
            </a:extLst>
          </p:cNvPr>
          <p:cNvGrpSpPr/>
          <p:nvPr/>
        </p:nvGrpSpPr>
        <p:grpSpPr>
          <a:xfrm>
            <a:off x="-1" y="6122354"/>
            <a:ext cx="12192000" cy="735646"/>
            <a:chOff x="-1" y="6122354"/>
            <a:chExt cx="12192000" cy="735646"/>
          </a:xfrm>
        </p:grpSpPr>
        <p:sp>
          <p:nvSpPr>
            <p:cNvPr id="11" name="Rectangle 10">
              <a:extLst>
                <a:ext uri="{FF2B5EF4-FFF2-40B4-BE49-F238E27FC236}">
                  <a16:creationId xmlns:a16="http://schemas.microsoft.com/office/drawing/2014/main" id="{8F1EF740-2484-E827-9107-D2CCA801C4B3}"/>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red white and blue logo&#10;&#10;Description automatically generated">
              <a:extLst>
                <a:ext uri="{FF2B5EF4-FFF2-40B4-BE49-F238E27FC236}">
                  <a16:creationId xmlns:a16="http://schemas.microsoft.com/office/drawing/2014/main" id="{3C1F8FAE-1D1B-B63C-D191-6246023272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12117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08949" y="372100"/>
            <a:ext cx="5154160" cy="507831"/>
          </a:xfrm>
          <a:prstGeom prst="rect">
            <a:avLst/>
          </a:prstGeom>
          <a:noFill/>
        </p:spPr>
        <p:txBody>
          <a:bodyPr wrap="square" lIns="91440" tIns="45720" rIns="91440" bIns="45720" rtlCol="0" anchor="t">
            <a:spAutoFit/>
          </a:bodyPr>
          <a:lstStyle/>
          <a:p>
            <a:r>
              <a:rPr lang="en-US" sz="2700" b="1">
                <a:solidFill>
                  <a:schemeClr val="bg1"/>
                </a:solidFill>
                <a:latin typeface="Montserrat"/>
              </a:rPr>
              <a:t> HOTELS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Products &amp; Services</a:t>
            </a:r>
          </a:p>
        </p:txBody>
      </p:sp>
      <p:sp>
        <p:nvSpPr>
          <p:cNvPr id="10" name="Rectangle 3">
            <a:extLst>
              <a:ext uri="{FF2B5EF4-FFF2-40B4-BE49-F238E27FC236}">
                <a16:creationId xmlns:a16="http://schemas.microsoft.com/office/drawing/2014/main" id="{BACA14C6-2798-A40E-B684-D466E0F1A362}"/>
              </a:ext>
            </a:extLst>
          </p:cNvPr>
          <p:cNvSpPr txBox="1">
            <a:spLocks/>
          </p:cNvSpPr>
          <p:nvPr/>
        </p:nvSpPr>
        <p:spPr>
          <a:xfrm>
            <a:off x="1595148" y="3694422"/>
            <a:ext cx="9319359" cy="26419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a:latin typeface="Montserrat"/>
              </a:rPr>
              <a:t>Our expertise also extends to 3-, 4- and 5-star hotels worldwide through </a:t>
            </a:r>
            <a:endParaRPr lang="en-US" sz="1400">
              <a:latin typeface="Montserrat"/>
            </a:endParaRP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b="1" u="sng">
                <a:latin typeface="Montserrat"/>
              </a:rPr>
              <a:t>My Excellent Hotels</a:t>
            </a:r>
            <a:r>
              <a:rPr lang="en-PH" sz="1400" b="1">
                <a:latin typeface="Montserrat"/>
              </a:rPr>
              <a:t> </a:t>
            </a:r>
            <a:r>
              <a:rPr lang="en-PH" sz="1400">
                <a:latin typeface="Montserrat"/>
              </a:rPr>
              <a:t>with access to over 100,000 different properties.</a:t>
            </a:r>
          </a:p>
          <a:p>
            <a:pPr marL="403225" indent="-401320" algn="ctr">
              <a:spcBef>
                <a:spcPts val="400"/>
              </a:spcBef>
              <a:buSzPct val="100000"/>
              <a:buFont typeface="Arial"/>
              <a:buChar char="•"/>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PH" sz="1400">
              <a:latin typeface="Montserrat"/>
            </a:endParaRPr>
          </a:p>
          <a:p>
            <a:pPr indent="1270" algn="ctr">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a:latin typeface="Montserrat"/>
              </a:rPr>
              <a:t>Sort results by destination, price, or average traveler rating to find a room which offers the perfect balance of prime location and sophistication within your client‘s price range.</a:t>
            </a:r>
          </a:p>
          <a:p>
            <a:pPr marL="403225" indent="-401320" algn="ctr">
              <a:spcBef>
                <a:spcPts val="400"/>
              </a:spcBef>
              <a:buSzPct val="100000"/>
              <a:buFont typeface="Arial"/>
              <a:buChar char="•"/>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endParaRPr lang="en-PH" sz="1400">
              <a:latin typeface="Montserrat"/>
            </a:endParaRPr>
          </a:p>
          <a:p>
            <a:pPr indent="1270">
              <a:spcBef>
                <a:spcPts val="4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1600" b="0">
                <a:solidFill>
                  <a:srgbClr val="132133"/>
                </a:solidFill>
                <a:latin typeface="Montserrat-Regular"/>
                <a:ea typeface="Montserrat-Regular"/>
                <a:cs typeface="Montserrat-Regular"/>
                <a:sym typeface="Montserrat-Regular"/>
              </a:defRPr>
            </a:pPr>
            <a:r>
              <a:rPr lang="en-PH" sz="1400">
                <a:latin typeface="Montserrat"/>
              </a:rPr>
              <a:t>Visit </a:t>
            </a:r>
            <a:r>
              <a:rPr lang="en-PH" sz="1400" b="1" u="sng">
                <a:solidFill>
                  <a:srgbClr val="0070C0"/>
                </a:solidFill>
                <a:latin typeface="Montserrat"/>
              </a:rPr>
              <a:t>www.myexcellenthotels.com</a:t>
            </a:r>
            <a:r>
              <a:rPr lang="en-PH" sz="1400" b="1">
                <a:solidFill>
                  <a:srgbClr val="0070C0"/>
                </a:solidFill>
                <a:latin typeface="Montserrat"/>
              </a:rPr>
              <a:t> </a:t>
            </a:r>
            <a:r>
              <a:rPr lang="en-PH" sz="1400">
                <a:latin typeface="Montserrat"/>
              </a:rPr>
              <a:t> to sign up for our B2B web booking tool.</a:t>
            </a:r>
          </a:p>
        </p:txBody>
      </p:sp>
      <p:pic>
        <p:nvPicPr>
          <p:cNvPr id="4" name="Screen Shot 2017-11-15 at 4.36.05 PM.png" descr="Screen Shot 2017-11-15 at 4.36.05 PM.png">
            <a:extLst>
              <a:ext uri="{FF2B5EF4-FFF2-40B4-BE49-F238E27FC236}">
                <a16:creationId xmlns:a16="http://schemas.microsoft.com/office/drawing/2014/main" id="{F8F90599-7A28-A100-6D3B-AAFA8D0D7F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
          <a:stretch/>
        </p:blipFill>
        <p:spPr>
          <a:xfrm>
            <a:off x="1596400" y="1198949"/>
            <a:ext cx="9153237" cy="2030549"/>
          </a:xfrm>
          <a:prstGeom prst="rect">
            <a:avLst/>
          </a:prstGeom>
          <a:ln w="12700">
            <a:miter lim="400000"/>
          </a:ln>
        </p:spPr>
      </p:pic>
      <p:grpSp>
        <p:nvGrpSpPr>
          <p:cNvPr id="11" name="Group 10">
            <a:extLst>
              <a:ext uri="{FF2B5EF4-FFF2-40B4-BE49-F238E27FC236}">
                <a16:creationId xmlns:a16="http://schemas.microsoft.com/office/drawing/2014/main" id="{2445F8F5-7756-201E-34E8-5E44CB33CB65}"/>
              </a:ext>
            </a:extLst>
          </p:cNvPr>
          <p:cNvGrpSpPr/>
          <p:nvPr/>
        </p:nvGrpSpPr>
        <p:grpSpPr>
          <a:xfrm>
            <a:off x="-1" y="6122354"/>
            <a:ext cx="12192000" cy="735646"/>
            <a:chOff x="-1" y="6122354"/>
            <a:chExt cx="12192000" cy="735646"/>
          </a:xfrm>
        </p:grpSpPr>
        <p:sp>
          <p:nvSpPr>
            <p:cNvPr id="6" name="Rectangle 5">
              <a:extLst>
                <a:ext uri="{FF2B5EF4-FFF2-40B4-BE49-F238E27FC236}">
                  <a16:creationId xmlns:a16="http://schemas.microsoft.com/office/drawing/2014/main" id="{523CB4A8-D761-EB27-9340-CA9B2D3487BA}"/>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DBD1332F-DA6A-3F6E-3D8F-061E728614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098386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F7334034-83D4-A47C-7845-6D6F35B85FC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420625"/>
            <a:ext cx="6065168" cy="5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209844" y="171234"/>
            <a:ext cx="4943537" cy="1200329"/>
          </a:xfrm>
          <a:prstGeom prst="rect">
            <a:avLst/>
          </a:prstGeom>
          <a:noFill/>
        </p:spPr>
        <p:txBody>
          <a:bodyPr wrap="square" lIns="91440" tIns="45720" rIns="91440" bIns="45720" rtlCol="0" anchor="t">
            <a:spAutoFit/>
          </a:bodyPr>
          <a:lstStyle/>
          <a:p>
            <a:r>
              <a:rPr lang="en-US" sz="1600">
                <a:solidFill>
                  <a:schemeClr val="bg1"/>
                </a:solidFill>
                <a:latin typeface="Montserrat"/>
              </a:rPr>
              <a:t>Benefits</a:t>
            </a:r>
            <a:endParaRPr lang="en-US" sz="1600">
              <a:solidFill>
                <a:schemeClr val="bg1"/>
              </a:solidFill>
              <a:latin typeface="Montserrat"/>
              <a:ea typeface="Calibri" panose="020F0502020204030204"/>
              <a:cs typeface="Calibri" panose="020F0502020204030204"/>
            </a:endParaRPr>
          </a:p>
          <a:p>
            <a:r>
              <a:rPr lang="en-US" sz="2800" b="1">
                <a:solidFill>
                  <a:schemeClr val="bg1"/>
                </a:solidFill>
                <a:latin typeface="Montserrat"/>
              </a:rPr>
              <a:t>TOURCRAFTERS</a:t>
            </a:r>
            <a:endParaRPr lang="en-US">
              <a:latin typeface="Montserrat"/>
            </a:endParaRPr>
          </a:p>
          <a:p>
            <a:endParaRPr lang="en-US" sz="2800" b="1">
              <a:solidFill>
                <a:schemeClr val="bg1"/>
              </a:solidFill>
              <a:latin typeface="Montserrat"/>
              <a:ea typeface="Calibri" panose="020F0502020204030204"/>
              <a:cs typeface="Calibri" panose="020F0502020204030204"/>
            </a:endParaRPr>
          </a:p>
        </p:txBody>
      </p:sp>
      <p:sp>
        <p:nvSpPr>
          <p:cNvPr id="5" name="TextBox 4">
            <a:extLst>
              <a:ext uri="{FF2B5EF4-FFF2-40B4-BE49-F238E27FC236}">
                <a16:creationId xmlns:a16="http://schemas.microsoft.com/office/drawing/2014/main" id="{44A3C456-2289-C464-D3EE-9BEEE449CB66}"/>
              </a:ext>
            </a:extLst>
          </p:cNvPr>
          <p:cNvSpPr txBox="1"/>
          <p:nvPr/>
        </p:nvSpPr>
        <p:spPr>
          <a:xfrm>
            <a:off x="6678388" y="1045283"/>
            <a:ext cx="4951574" cy="1569660"/>
          </a:xfrm>
          <a:prstGeom prst="rect">
            <a:avLst/>
          </a:prstGeom>
          <a:noFill/>
        </p:spPr>
        <p:txBody>
          <a:bodyPr wrap="square" lIns="91440" tIns="45720" rIns="91440" bIns="45720" rtlCol="0" anchor="t">
            <a:spAutoFit/>
          </a:bodyPr>
          <a:lstStyle/>
          <a:p>
            <a:pPr algn="ctr"/>
            <a:r>
              <a:rPr lang="de-DE" sz="2400" b="1" dirty="0">
                <a:latin typeface="Montserrat"/>
              </a:rPr>
              <a:t>ITALY &amp; THE BEST OF EUROPE</a:t>
            </a:r>
            <a:endParaRPr lang="en-US" sz="2400" b="1" dirty="0">
              <a:latin typeface="Montserrat"/>
            </a:endParaRPr>
          </a:p>
          <a:p>
            <a:pPr algn="ctr"/>
            <a:endParaRPr lang="de-DE" sz="2400" b="1" dirty="0">
              <a:latin typeface="Montserrat"/>
            </a:endParaRPr>
          </a:p>
          <a:p>
            <a:pPr algn="ctr"/>
            <a:r>
              <a:rPr lang="de-DE" sz="2400" b="1" u="sng" dirty="0">
                <a:latin typeface="Montserrat"/>
              </a:rPr>
              <a:t>SERVICES WE OFFER</a:t>
            </a:r>
            <a:r>
              <a:rPr lang="de-DE" sz="2400" b="1" dirty="0">
                <a:latin typeface="Montserrat"/>
              </a:rPr>
              <a:t>:</a:t>
            </a:r>
            <a:endParaRPr lang="en-US" sz="2400" b="1" dirty="0">
              <a:latin typeface="Montserrat"/>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7149567" y="2674146"/>
            <a:ext cx="4830750" cy="2031325"/>
          </a:xfrm>
          <a:prstGeom prst="rect">
            <a:avLst/>
          </a:prstGeom>
          <a:noFill/>
        </p:spPr>
        <p:txBody>
          <a:bodyPr wrap="square" lIns="91440" tIns="45720" rIns="91440" bIns="45720" rtlCol="0" anchor="t">
            <a:spAutoFit/>
          </a:bodyPr>
          <a:lstStyle/>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Independent Custom Itineraries </a:t>
            </a:r>
            <a:endParaRPr lang="en-US"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Cruise Pre &amp; Post Add-Ons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Private Guided Itineraries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Weddings &amp; Honeymoons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Fly Drive Packages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ea typeface="+mn-lt"/>
                <a:cs typeface="Arial"/>
              </a:rPr>
              <a:t>Food &amp; Wine Tours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Historical Villas </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Escorted Tours and Groups</a:t>
            </a:r>
            <a:endParaRPr lang="en-PH" sz="1400">
              <a:latin typeface="Montserrat"/>
            </a:endParaRPr>
          </a:p>
          <a:p>
            <a:pPr marL="285750" indent="-285750" defTabSz="426797">
              <a:buFont typeface="Arial"/>
              <a:buChar char="•"/>
              <a:defRPr sz="2200">
                <a:solidFill>
                  <a:srgbClr val="132133"/>
                </a:solidFill>
              </a:defRPr>
            </a:pPr>
            <a:r>
              <a:rPr lang="en-PH" sz="1400">
                <a:solidFill>
                  <a:srgbClr val="000000"/>
                </a:solidFill>
                <a:latin typeface="Montserrat"/>
                <a:cs typeface="Arial"/>
              </a:rPr>
              <a:t>Rail - Trenitalia &amp; Rail Europe</a:t>
            </a:r>
            <a:endParaRPr lang="en-PH" sz="1400">
              <a:latin typeface="Montserrat"/>
              <a:ea typeface="Calibri" panose="020F0502020204030204"/>
              <a:cs typeface="Calibri" panose="020F0502020204030204"/>
            </a:endParaRPr>
          </a:p>
        </p:txBody>
      </p:sp>
      <p:grpSp>
        <p:nvGrpSpPr>
          <p:cNvPr id="18" name="Group 17">
            <a:extLst>
              <a:ext uri="{FF2B5EF4-FFF2-40B4-BE49-F238E27FC236}">
                <a16:creationId xmlns:a16="http://schemas.microsoft.com/office/drawing/2014/main" id="{1D67F90D-E2A3-B721-088A-30ABBB23352F}"/>
              </a:ext>
            </a:extLst>
          </p:cNvPr>
          <p:cNvGrpSpPr/>
          <p:nvPr/>
        </p:nvGrpSpPr>
        <p:grpSpPr>
          <a:xfrm>
            <a:off x="-1" y="6122354"/>
            <a:ext cx="12192000" cy="735646"/>
            <a:chOff x="-1" y="6122354"/>
            <a:chExt cx="12192000" cy="735646"/>
          </a:xfrm>
        </p:grpSpPr>
        <p:sp>
          <p:nvSpPr>
            <p:cNvPr id="14" name="Rectangle 13">
              <a:extLst>
                <a:ext uri="{FF2B5EF4-FFF2-40B4-BE49-F238E27FC236}">
                  <a16:creationId xmlns:a16="http://schemas.microsoft.com/office/drawing/2014/main" id="{DA1928EF-FBA8-1186-48F2-9A42585A598C}"/>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red white and blue logo&#10;&#10;Description automatically generated">
              <a:extLst>
                <a:ext uri="{FF2B5EF4-FFF2-40B4-BE49-F238E27FC236}">
                  <a16:creationId xmlns:a16="http://schemas.microsoft.com/office/drawing/2014/main" id="{02691839-C521-537D-EF8A-D6825A03F8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pic>
        <p:nvPicPr>
          <p:cNvPr id="19" name="Picture 18" descr="A black and red logo&#10;&#10;Description automatically generated">
            <a:extLst>
              <a:ext uri="{FF2B5EF4-FFF2-40B4-BE49-F238E27FC236}">
                <a16:creationId xmlns:a16="http://schemas.microsoft.com/office/drawing/2014/main" id="{F63CC0B5-EB1B-7972-25A5-85E5FC7FA7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326" y="6323271"/>
            <a:ext cx="1971675" cy="342900"/>
          </a:xfrm>
          <a:prstGeom prst="rect">
            <a:avLst/>
          </a:prstGeom>
        </p:spPr>
      </p:pic>
    </p:spTree>
    <p:extLst>
      <p:ext uri="{BB962C8B-B14F-4D97-AF65-F5344CB8AC3E}">
        <p14:creationId xmlns:p14="http://schemas.microsoft.com/office/powerpoint/2010/main" val="555690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82301"/>
            <a:ext cx="4878321" cy="830997"/>
          </a:xfrm>
          <a:prstGeom prst="rect">
            <a:avLst/>
          </a:prstGeom>
          <a:noFill/>
        </p:spPr>
        <p:txBody>
          <a:bodyPr wrap="square" lIns="91440" tIns="45720" rIns="91440" bIns="45720" rtlCol="0" anchor="t">
            <a:spAutoFit/>
          </a:bodyPr>
          <a:lstStyle/>
          <a:p>
            <a:r>
              <a:rPr lang="en-US" sz="2400" b="1">
                <a:solidFill>
                  <a:schemeClr val="bg1"/>
                </a:solidFill>
                <a:latin typeface="Montserrat"/>
              </a:rPr>
              <a:t>WE WILL CUSTOMIZE</a:t>
            </a:r>
          </a:p>
          <a:p>
            <a:r>
              <a:rPr lang="en-US" sz="2400" b="1">
                <a:solidFill>
                  <a:schemeClr val="bg1"/>
                </a:solidFill>
                <a:latin typeface="Montserrat"/>
              </a:rPr>
              <a:t>ANY ITINERARY</a:t>
            </a:r>
          </a:p>
        </p:txBody>
      </p:sp>
      <p:sp>
        <p:nvSpPr>
          <p:cNvPr id="6" name="TextBox 5">
            <a:extLst>
              <a:ext uri="{FF2B5EF4-FFF2-40B4-BE49-F238E27FC236}">
                <a16:creationId xmlns:a16="http://schemas.microsoft.com/office/drawing/2014/main" id="{399E7356-FCC6-A8AB-5CA3-5CBEA49A560A}"/>
              </a:ext>
            </a:extLst>
          </p:cNvPr>
          <p:cNvSpPr txBox="1"/>
          <p:nvPr/>
        </p:nvSpPr>
        <p:spPr>
          <a:xfrm>
            <a:off x="6839712" y="2154524"/>
            <a:ext cx="4779264" cy="2800767"/>
          </a:xfrm>
          <a:prstGeom prst="rect">
            <a:avLst/>
          </a:prstGeom>
          <a:noFill/>
        </p:spPr>
        <p:txBody>
          <a:bodyPr wrap="square" lIns="91440" tIns="45720" rIns="91440" bIns="45720" rtlCol="0" anchor="t">
            <a:spAutoFit/>
          </a:bodyPr>
          <a:lstStyle/>
          <a:p>
            <a:pPr marL="285750" indent="-285750" defTabSz="426797">
              <a:buSzPct val="100000"/>
              <a:buFont typeface="Arial"/>
              <a:buChar char="•"/>
              <a:defRPr sz="2200">
                <a:solidFill>
                  <a:srgbClr val="132133"/>
                </a:solidFill>
              </a:defRPr>
            </a:pPr>
            <a:r>
              <a:rPr lang="en-PH" sz="1600" dirty="0">
                <a:solidFill>
                  <a:srgbClr val="000000"/>
                </a:solidFill>
                <a:latin typeface="Montserrat-Regular"/>
                <a:cs typeface="Arial"/>
              </a:rPr>
              <a:t>Large selection of programs for every traveler and budget</a:t>
            </a:r>
            <a:br>
              <a:rPr lang="en-PH" sz="1600" dirty="0">
                <a:latin typeface="Montserrat-Regular"/>
                <a:cs typeface="Arial"/>
              </a:rPr>
            </a:br>
            <a:endParaRPr lang="en-PH" sz="1600" dirty="0">
              <a:latin typeface="Montserrat-Regular"/>
            </a:endParaRPr>
          </a:p>
          <a:p>
            <a:pPr marL="285750" indent="-285750" defTabSz="426797">
              <a:buSzPct val="100000"/>
              <a:buFont typeface="Arial"/>
              <a:buChar char="•"/>
              <a:defRPr sz="1900">
                <a:solidFill>
                  <a:srgbClr val="132133"/>
                </a:solidFill>
              </a:defRPr>
            </a:pPr>
            <a:r>
              <a:rPr lang="en-PH" sz="1600" dirty="0">
                <a:solidFill>
                  <a:srgbClr val="000000"/>
                </a:solidFill>
                <a:latin typeface="Montserrat-Regular"/>
                <a:cs typeface="Arial"/>
              </a:rPr>
              <a:t>The largest collection of tours &amp; private services to Europe</a:t>
            </a:r>
            <a:br>
              <a:rPr lang="en-PH" sz="1600" dirty="0">
                <a:latin typeface="Montserrat-Regular"/>
                <a:cs typeface="Arial"/>
              </a:rPr>
            </a:br>
            <a:endParaRPr lang="en-PH" sz="1600" dirty="0">
              <a:solidFill>
                <a:srgbClr val="000000"/>
              </a:solidFill>
              <a:latin typeface="Montserrat-Regular"/>
              <a:cs typeface="Arial"/>
            </a:endParaRPr>
          </a:p>
          <a:p>
            <a:pPr marL="285750" indent="-285750" defTabSz="426797">
              <a:buSzPct val="100000"/>
              <a:buFont typeface="Arial"/>
              <a:buChar char="•"/>
              <a:defRPr sz="1900">
                <a:solidFill>
                  <a:srgbClr val="132133"/>
                </a:solidFill>
              </a:defRPr>
            </a:pPr>
            <a:r>
              <a:rPr lang="en-PH" sz="1600" dirty="0">
                <a:solidFill>
                  <a:srgbClr val="000000"/>
                </a:solidFill>
                <a:latin typeface="Montserrat-Regular"/>
                <a:cs typeface="Arial"/>
              </a:rPr>
              <a:t>Call center support with experienced staff </a:t>
            </a:r>
            <a:br>
              <a:rPr lang="en-PH" sz="1600" dirty="0">
                <a:latin typeface="Montserrat-Regular"/>
                <a:cs typeface="Arial"/>
              </a:rPr>
            </a:br>
            <a:endParaRPr lang="en-PH" sz="1600" dirty="0">
              <a:latin typeface="Montserrat-Regular"/>
            </a:endParaRPr>
          </a:p>
          <a:p>
            <a:pPr marL="285750" indent="-285750" defTabSz="426797">
              <a:buSzPct val="100000"/>
              <a:buFont typeface="Arial"/>
              <a:buChar char="•"/>
              <a:defRPr sz="1900">
                <a:solidFill>
                  <a:srgbClr val="132133"/>
                </a:solidFill>
              </a:defRPr>
            </a:pPr>
            <a:r>
              <a:rPr lang="en-PH" sz="1600" dirty="0">
                <a:solidFill>
                  <a:srgbClr val="000000"/>
                </a:solidFill>
                <a:latin typeface="Montserrat-Regular"/>
                <a:cs typeface="Arial"/>
              </a:rPr>
              <a:t>Competitive commissions</a:t>
            </a:r>
            <a:endParaRPr lang="en-PH" sz="1600" dirty="0">
              <a:latin typeface="Montserrat-Regular"/>
            </a:endParaRPr>
          </a:p>
          <a:p>
            <a:pPr marL="285750" indent="-285750">
              <a:buSzPct val="100000"/>
              <a:buFont typeface="Arial"/>
              <a:buChar char="•"/>
            </a:pPr>
            <a:endParaRPr lang="en-PH" sz="1600" dirty="0">
              <a:solidFill>
                <a:srgbClr val="132133"/>
              </a:solidFill>
              <a:latin typeface="Montserrat-Regular"/>
            </a:endParaRPr>
          </a:p>
        </p:txBody>
      </p:sp>
      <p:pic>
        <p:nvPicPr>
          <p:cNvPr id="7" name="Picture 6" descr="A red circle with white text&#10;&#10;Description automatically generated">
            <a:extLst>
              <a:ext uri="{FF2B5EF4-FFF2-40B4-BE49-F238E27FC236}">
                <a16:creationId xmlns:a16="http://schemas.microsoft.com/office/drawing/2014/main" id="{2C8954FB-B667-04E6-460A-495551AAB082}"/>
              </a:ext>
            </a:extLst>
          </p:cNvPr>
          <p:cNvPicPr>
            <a:picLocks noChangeAspect="1"/>
          </p:cNvPicPr>
          <p:nvPr/>
        </p:nvPicPr>
        <p:blipFill>
          <a:blip r:embed="rId2"/>
          <a:stretch>
            <a:fillRect/>
          </a:stretch>
        </p:blipFill>
        <p:spPr>
          <a:xfrm>
            <a:off x="1209675" y="1619250"/>
            <a:ext cx="3676650" cy="3619500"/>
          </a:xfrm>
          <a:prstGeom prst="rect">
            <a:avLst/>
          </a:prstGeom>
        </p:spPr>
      </p:pic>
      <p:grpSp>
        <p:nvGrpSpPr>
          <p:cNvPr id="10" name="Group 9">
            <a:extLst>
              <a:ext uri="{FF2B5EF4-FFF2-40B4-BE49-F238E27FC236}">
                <a16:creationId xmlns:a16="http://schemas.microsoft.com/office/drawing/2014/main" id="{11F7E01B-7D81-7378-B42E-BAC1523EB473}"/>
              </a:ext>
            </a:extLst>
          </p:cNvPr>
          <p:cNvGrpSpPr/>
          <p:nvPr/>
        </p:nvGrpSpPr>
        <p:grpSpPr>
          <a:xfrm>
            <a:off x="-1" y="6122354"/>
            <a:ext cx="12192000" cy="735646"/>
            <a:chOff x="-1" y="6122354"/>
            <a:chExt cx="12192000" cy="735646"/>
          </a:xfrm>
        </p:grpSpPr>
        <p:sp>
          <p:nvSpPr>
            <p:cNvPr id="8" name="Rectangle 7">
              <a:extLst>
                <a:ext uri="{FF2B5EF4-FFF2-40B4-BE49-F238E27FC236}">
                  <a16:creationId xmlns:a16="http://schemas.microsoft.com/office/drawing/2014/main" id="{1A54247F-DE6C-E986-AAEE-61B18B64E0E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2A88D84E-C87E-C749-1297-62BA1E3765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pic>
        <p:nvPicPr>
          <p:cNvPr id="12" name="Picture 11" descr="A black and red logo&#10;&#10;Description automatically generated">
            <a:extLst>
              <a:ext uri="{FF2B5EF4-FFF2-40B4-BE49-F238E27FC236}">
                <a16:creationId xmlns:a16="http://schemas.microsoft.com/office/drawing/2014/main" id="{313E0C02-33FF-8E33-9C50-E2C0F20090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326" y="6323271"/>
            <a:ext cx="1971675" cy="342900"/>
          </a:xfrm>
          <a:prstGeom prst="rect">
            <a:avLst/>
          </a:prstGeom>
        </p:spPr>
      </p:pic>
    </p:spTree>
    <p:extLst>
      <p:ext uri="{BB962C8B-B14F-4D97-AF65-F5344CB8AC3E}">
        <p14:creationId xmlns:p14="http://schemas.microsoft.com/office/powerpoint/2010/main" val="1957006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at on a canal under a bridge&#10;&#10;Description automatically generated">
            <a:extLst>
              <a:ext uri="{FF2B5EF4-FFF2-40B4-BE49-F238E27FC236}">
                <a16:creationId xmlns:a16="http://schemas.microsoft.com/office/drawing/2014/main" id="{4C3D4AE3-5C8C-EFF3-ADB1-93F9918752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4"/>
          <a:stretch/>
        </p:blipFill>
        <p:spPr>
          <a:xfrm>
            <a:off x="-3870" y="411334"/>
            <a:ext cx="6098670" cy="3124457"/>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405701" y="156359"/>
            <a:ext cx="4686104" cy="769441"/>
          </a:xfrm>
          <a:prstGeom prst="rect">
            <a:avLst/>
          </a:prstGeom>
          <a:noFill/>
        </p:spPr>
        <p:txBody>
          <a:bodyPr wrap="square" lIns="91440" tIns="45720" rIns="91440" bIns="45720" rtlCol="0" anchor="t">
            <a:spAutoFit/>
          </a:bodyPr>
          <a:lstStyle/>
          <a:p>
            <a:r>
              <a:rPr lang="en-US" sz="1600">
                <a:solidFill>
                  <a:schemeClr val="bg1"/>
                </a:solidFill>
                <a:latin typeface="Montserrat-Regular"/>
              </a:rPr>
              <a:t>Benefits</a:t>
            </a:r>
          </a:p>
          <a:p>
            <a:r>
              <a:rPr lang="en-US" sz="2800" b="1">
                <a:solidFill>
                  <a:schemeClr val="bg1"/>
                </a:solidFill>
                <a:latin typeface="Montserrat"/>
              </a:rPr>
              <a:t>TOP TYPES OF TOURS</a:t>
            </a:r>
            <a:endParaRPr lang="en-US">
              <a:solidFill>
                <a:schemeClr val="bg1"/>
              </a:solidFill>
              <a:ea typeface="Calibri"/>
              <a:cs typeface="Calibri"/>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6676649" y="2279478"/>
            <a:ext cx="5376508" cy="2062103"/>
          </a:xfrm>
          <a:prstGeom prst="rect">
            <a:avLst/>
          </a:prstGeom>
          <a:noFill/>
        </p:spPr>
        <p:txBody>
          <a:bodyPr wrap="square" lIns="91440" tIns="45720" rIns="91440" bIns="45720" rtlCol="0" anchor="t">
            <a:spAutoFit/>
          </a:bodyPr>
          <a:lstStyle/>
          <a:p>
            <a:pPr marL="285750" indent="-285750" defTabSz="426797">
              <a:buFont typeface="Arial"/>
              <a:buChar char="•"/>
              <a:defRPr sz="2200">
                <a:solidFill>
                  <a:srgbClr val="132133"/>
                </a:solidFill>
              </a:defRPr>
            </a:pPr>
            <a:r>
              <a:rPr lang="en-PH" sz="1600">
                <a:solidFill>
                  <a:srgbClr val="000000"/>
                </a:solidFill>
                <a:latin typeface="Montserrat"/>
                <a:ea typeface="+mn-lt"/>
                <a:cs typeface="Arial"/>
              </a:rPr>
              <a:t>Small Groups (3 to 16 </a:t>
            </a:r>
            <a:r>
              <a:rPr lang="en-PH" sz="1600">
                <a:solidFill>
                  <a:srgbClr val="000000"/>
                </a:solidFill>
                <a:latin typeface="Montserrat"/>
                <a:cs typeface="Arial"/>
              </a:rPr>
              <a:t>participants)</a:t>
            </a:r>
            <a:br>
              <a:rPr lang="en-PH" sz="1600">
                <a:latin typeface="Montserrat"/>
                <a:cs typeface="Arial"/>
              </a:rPr>
            </a:br>
            <a:endParaRPr lang="en-US" sz="1600">
              <a:latin typeface="Montserrat"/>
            </a:endParaRPr>
          </a:p>
          <a:p>
            <a:pPr marL="285750" indent="-285750" defTabSz="426797">
              <a:buFont typeface="Arial"/>
              <a:buChar char="•"/>
              <a:defRPr sz="2200">
                <a:solidFill>
                  <a:srgbClr val="132133"/>
                </a:solidFill>
              </a:defRPr>
            </a:pPr>
            <a:r>
              <a:rPr lang="en-PH" sz="1600">
                <a:solidFill>
                  <a:srgbClr val="000000"/>
                </a:solidFill>
                <a:latin typeface="Montserrat"/>
                <a:cs typeface="Arial"/>
              </a:rPr>
              <a:t>Private </a:t>
            </a:r>
            <a:r>
              <a:rPr lang="en-PH" sz="1600">
                <a:solidFill>
                  <a:srgbClr val="000000"/>
                </a:solidFill>
                <a:latin typeface="Montserrat"/>
                <a:ea typeface="+mn-lt"/>
                <a:cs typeface="Arial"/>
              </a:rPr>
              <a:t>Tours &amp; Destination </a:t>
            </a:r>
            <a:r>
              <a:rPr lang="en-PH" sz="1600">
                <a:solidFill>
                  <a:srgbClr val="000000"/>
                </a:solidFill>
                <a:latin typeface="Montserrat"/>
                <a:cs typeface="Arial"/>
              </a:rPr>
              <a:t>Services</a:t>
            </a:r>
            <a:br>
              <a:rPr lang="en-PH" sz="1600">
                <a:latin typeface="Montserrat"/>
                <a:cs typeface="Arial"/>
              </a:rPr>
            </a:br>
            <a:endParaRPr lang="en-PH" sz="1600">
              <a:latin typeface="Montserrat"/>
            </a:endParaRPr>
          </a:p>
          <a:p>
            <a:pPr marL="285750" indent="-285750" defTabSz="426797">
              <a:buFont typeface="Arial"/>
              <a:buChar char="•"/>
              <a:defRPr sz="2200">
                <a:solidFill>
                  <a:srgbClr val="132133"/>
                </a:solidFill>
              </a:defRPr>
            </a:pPr>
            <a:r>
              <a:rPr lang="en-PH" sz="1600">
                <a:solidFill>
                  <a:srgbClr val="000000"/>
                </a:solidFill>
                <a:latin typeface="Montserrat"/>
                <a:cs typeface="Arial"/>
              </a:rPr>
              <a:t>Luxury </a:t>
            </a:r>
            <a:r>
              <a:rPr lang="en-PH" sz="1600">
                <a:solidFill>
                  <a:srgbClr val="000000"/>
                </a:solidFill>
                <a:latin typeface="Montserrat"/>
                <a:ea typeface="+mn-lt"/>
                <a:cs typeface="Arial"/>
              </a:rPr>
              <a:t>Private </a:t>
            </a:r>
            <a:r>
              <a:rPr lang="en-PH" sz="1600">
                <a:solidFill>
                  <a:srgbClr val="000000"/>
                </a:solidFill>
                <a:latin typeface="Montserrat"/>
                <a:cs typeface="Arial"/>
              </a:rPr>
              <a:t>Cruise</a:t>
            </a:r>
            <a:br>
              <a:rPr lang="en-PH" sz="1600">
                <a:latin typeface="Montserrat"/>
                <a:cs typeface="Arial"/>
              </a:rPr>
            </a:br>
            <a:endParaRPr lang="en-PH" sz="1600">
              <a:solidFill>
                <a:srgbClr val="132133"/>
              </a:solidFill>
              <a:latin typeface="Montserrat"/>
              <a:cs typeface="Arial"/>
            </a:endParaRPr>
          </a:p>
          <a:p>
            <a:pPr marL="285750" indent="-285750" defTabSz="426797">
              <a:buFont typeface="Arial"/>
              <a:buChar char="•"/>
              <a:defRPr sz="2200">
                <a:solidFill>
                  <a:srgbClr val="132133"/>
                </a:solidFill>
              </a:defRPr>
            </a:pPr>
            <a:r>
              <a:rPr lang="en-PH" sz="1600">
                <a:solidFill>
                  <a:srgbClr val="000000"/>
                </a:solidFill>
                <a:latin typeface="Montserrat"/>
                <a:cs typeface="Arial"/>
              </a:rPr>
              <a:t>Extensions Personalized Self Drive Tours</a:t>
            </a:r>
            <a:endParaRPr lang="en-PH" sz="1600">
              <a:latin typeface="Montserrat"/>
            </a:endParaRPr>
          </a:p>
          <a:p>
            <a:pPr marL="285750" indent="-285750" defTabSz="426797">
              <a:buFont typeface="Arial"/>
              <a:buChar char="•"/>
              <a:defRPr sz="2200">
                <a:solidFill>
                  <a:srgbClr val="132133"/>
                </a:solidFill>
              </a:defRPr>
            </a:pPr>
            <a:endParaRPr lang="en-PH" sz="1600">
              <a:solidFill>
                <a:srgbClr val="000000"/>
              </a:solidFill>
              <a:latin typeface="Montserrat"/>
              <a:ea typeface="Calibri" panose="020F0502020204030204"/>
              <a:cs typeface="Arial"/>
            </a:endParaRPr>
          </a:p>
        </p:txBody>
      </p:sp>
      <p:pic>
        <p:nvPicPr>
          <p:cNvPr id="11" name="Picture 10" descr="A group of people sitting on a blanket and holding wine glasses&#10;&#10;Description automatically generated">
            <a:extLst>
              <a:ext uri="{FF2B5EF4-FFF2-40B4-BE49-F238E27FC236}">
                <a16:creationId xmlns:a16="http://schemas.microsoft.com/office/drawing/2014/main" id="{57837579-85D6-1A68-366F-AD79016B5D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1" y="3514424"/>
            <a:ext cx="6109277" cy="2611877"/>
          </a:xfrm>
          <a:prstGeom prst="rect">
            <a:avLst/>
          </a:prstGeom>
        </p:spPr>
      </p:pic>
      <p:grpSp>
        <p:nvGrpSpPr>
          <p:cNvPr id="9" name="Group 8">
            <a:extLst>
              <a:ext uri="{FF2B5EF4-FFF2-40B4-BE49-F238E27FC236}">
                <a16:creationId xmlns:a16="http://schemas.microsoft.com/office/drawing/2014/main" id="{F77E5D6B-6C48-AB19-8060-35135542020F}"/>
              </a:ext>
            </a:extLst>
          </p:cNvPr>
          <p:cNvGrpSpPr/>
          <p:nvPr/>
        </p:nvGrpSpPr>
        <p:grpSpPr>
          <a:xfrm>
            <a:off x="-1" y="6122354"/>
            <a:ext cx="12192000" cy="735646"/>
            <a:chOff x="-1" y="6122354"/>
            <a:chExt cx="12192000" cy="735646"/>
          </a:xfrm>
        </p:grpSpPr>
        <p:sp>
          <p:nvSpPr>
            <p:cNvPr id="7" name="Rectangle 6">
              <a:extLst>
                <a:ext uri="{FF2B5EF4-FFF2-40B4-BE49-F238E27FC236}">
                  <a16:creationId xmlns:a16="http://schemas.microsoft.com/office/drawing/2014/main" id="{0271D751-C6E6-3D51-B4E4-639787D4F4F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ed white and blue logo&#10;&#10;Description automatically generated">
              <a:extLst>
                <a:ext uri="{FF2B5EF4-FFF2-40B4-BE49-F238E27FC236}">
                  <a16:creationId xmlns:a16="http://schemas.microsoft.com/office/drawing/2014/main" id="{3F47579E-5037-0AAF-1471-42E477690C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pic>
        <p:nvPicPr>
          <p:cNvPr id="13" name="Picture 12" descr="A black and red logo&#10;&#10;Description automatically generated">
            <a:extLst>
              <a:ext uri="{FF2B5EF4-FFF2-40B4-BE49-F238E27FC236}">
                <a16:creationId xmlns:a16="http://schemas.microsoft.com/office/drawing/2014/main" id="{9D3EDA83-2957-E0BE-F488-FC42D0D8AF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326" y="6323271"/>
            <a:ext cx="1971675" cy="342900"/>
          </a:xfrm>
          <a:prstGeom prst="rect">
            <a:avLst/>
          </a:prstGeom>
        </p:spPr>
      </p:pic>
    </p:spTree>
    <p:extLst>
      <p:ext uri="{BB962C8B-B14F-4D97-AF65-F5344CB8AC3E}">
        <p14:creationId xmlns:p14="http://schemas.microsoft.com/office/powerpoint/2010/main" val="1662844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07960" y="2676221"/>
            <a:ext cx="7663121" cy="646331"/>
          </a:xfrm>
          <a:prstGeom prst="rect">
            <a:avLst/>
          </a:prstGeom>
          <a:noFill/>
        </p:spPr>
        <p:txBody>
          <a:bodyPr wrap="square" lIns="91440" tIns="45720" rIns="91440" bIns="45720" rtlCol="0" anchor="t">
            <a:spAutoFit/>
          </a:bodyPr>
          <a:lstStyle/>
          <a:p>
            <a:pPr algn="ctr"/>
            <a:r>
              <a:rPr lang="en-US" sz="3600">
                <a:solidFill>
                  <a:srgbClr val="0B2033"/>
                </a:solidFill>
                <a:latin typeface="Montserrat"/>
              </a:rPr>
              <a:t>Our Booking Solutions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2" descr="Picture Placeholder 2">
            <a:extLst>
              <a:ext uri="{FF2B5EF4-FFF2-40B4-BE49-F238E27FC236}">
                <a16:creationId xmlns:a16="http://schemas.microsoft.com/office/drawing/2014/main" id="{22E3E641-B8B8-D9AF-F7BD-0DDDEB3D03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99"/>
          <a:stretch/>
        </p:blipFill>
        <p:spPr>
          <a:xfrm flipH="1">
            <a:off x="1820" y="2632"/>
            <a:ext cx="6100837" cy="6904840"/>
          </a:xfrm>
          <a:prstGeom prst="rect">
            <a:avLst/>
          </a:prstGeom>
        </p:spPr>
      </p:pic>
      <p:pic>
        <p:nvPicPr>
          <p:cNvPr id="5" name="Picture 4" descr="A red white and blue logo&#10;&#10;Description automatically generated">
            <a:extLst>
              <a:ext uri="{FF2B5EF4-FFF2-40B4-BE49-F238E27FC236}">
                <a16:creationId xmlns:a16="http://schemas.microsoft.com/office/drawing/2014/main" id="{6DBEB617-C53D-6380-AB47-1601E516B5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4680" y="5910774"/>
            <a:ext cx="2564808" cy="541053"/>
          </a:xfrm>
          <a:prstGeom prst="rect">
            <a:avLst/>
          </a:prstGeom>
        </p:spPr>
      </p:pic>
    </p:spTree>
    <p:extLst>
      <p:ext uri="{BB962C8B-B14F-4D97-AF65-F5344CB8AC3E}">
        <p14:creationId xmlns:p14="http://schemas.microsoft.com/office/powerpoint/2010/main" val="1091888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eadset&#10;&#10;Description automatically generated">
            <a:extLst>
              <a:ext uri="{FF2B5EF4-FFF2-40B4-BE49-F238E27FC236}">
                <a16:creationId xmlns:a16="http://schemas.microsoft.com/office/drawing/2014/main" id="{1F41BBC6-C818-E303-89A4-B591A29BF5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7" y="418295"/>
            <a:ext cx="6099824" cy="5716322"/>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lIns="91440" tIns="45720" rIns="91440" bIns="45720" rtlCol="0" anchor="t">
            <a:spAutoFit/>
          </a:bodyPr>
          <a:lstStyle/>
          <a:p>
            <a:r>
              <a:rPr lang="en-US" sz="3200" b="1">
                <a:solidFill>
                  <a:schemeClr val="bg1"/>
                </a:solidFill>
                <a:latin typeface="Montserrat"/>
              </a:rPr>
              <a:t>HOW TO BOOK</a:t>
            </a:r>
          </a:p>
        </p:txBody>
      </p:sp>
      <p:sp>
        <p:nvSpPr>
          <p:cNvPr id="5" name="TextBox 4">
            <a:extLst>
              <a:ext uri="{FF2B5EF4-FFF2-40B4-BE49-F238E27FC236}">
                <a16:creationId xmlns:a16="http://schemas.microsoft.com/office/drawing/2014/main" id="{44A3C456-2289-C464-D3EE-9BEEE449CB66}"/>
              </a:ext>
            </a:extLst>
          </p:cNvPr>
          <p:cNvSpPr txBox="1"/>
          <p:nvPr/>
        </p:nvSpPr>
        <p:spPr>
          <a:xfrm>
            <a:off x="6665138" y="629179"/>
            <a:ext cx="4900086" cy="707886"/>
          </a:xfrm>
          <a:prstGeom prst="rect">
            <a:avLst/>
          </a:prstGeom>
          <a:noFill/>
        </p:spPr>
        <p:txBody>
          <a:bodyPr wrap="square" lIns="91440" tIns="45720" rIns="91440" bIns="45720" rtlCol="0" anchor="t">
            <a:spAutoFit/>
          </a:bodyPr>
          <a:lstStyle/>
          <a:p>
            <a:pPr algn="ctr"/>
            <a:r>
              <a:rPr lang="de-DE" sz="2000" b="1" dirty="0">
                <a:latin typeface="Montserrat"/>
              </a:rPr>
              <a:t>TO BOOK ONLINE USING OUR NEW TRAVEL PARTNER PORTAL, VISIT: </a:t>
            </a:r>
            <a:endParaRPr lang="en-US" b="1" dirty="0">
              <a:latin typeface="Montserrat"/>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6405550" y="1407611"/>
            <a:ext cx="5427992" cy="4770537"/>
          </a:xfrm>
          <a:prstGeom prst="rect">
            <a:avLst/>
          </a:prstGeom>
          <a:noFill/>
        </p:spPr>
        <p:txBody>
          <a:bodyPr wrap="square" lIns="91440" tIns="45720" rIns="91440" bIns="45720" rtlCol="0" anchor="t">
            <a:spAutoFit/>
          </a:bodyPr>
          <a:lstStyle/>
          <a:p>
            <a:pPr algn="ctr" defTabSz="426797">
              <a:buSzPct val="100000"/>
              <a:defRPr sz="2200">
                <a:solidFill>
                  <a:srgbClr val="132133"/>
                </a:solidFill>
              </a:defRPr>
            </a:pPr>
            <a:r>
              <a:rPr lang="en-PH" b="1" dirty="0">
                <a:latin typeface="Montserrat"/>
                <a:hlinkClick r:id="rId3"/>
              </a:rPr>
              <a:t>https://partners.autoeurope.com</a:t>
            </a:r>
            <a:br>
              <a:rPr lang="en-PH" sz="1600" b="1" dirty="0">
                <a:latin typeface="Montserrat"/>
              </a:rPr>
            </a:br>
            <a:endParaRPr lang="en-PH" sz="1600" dirty="0">
              <a:latin typeface="Montserrat"/>
            </a:endParaRPr>
          </a:p>
          <a:p>
            <a:pPr algn="ctr" defTabSz="426797">
              <a:defRPr sz="2200">
                <a:solidFill>
                  <a:srgbClr val="132133"/>
                </a:solidFill>
              </a:defRPr>
            </a:pPr>
            <a:endParaRPr lang="en-PH" sz="1600" dirty="0">
              <a:latin typeface="Montserrat"/>
            </a:endParaRPr>
          </a:p>
          <a:p>
            <a:pPr algn="ctr" defTabSz="426797">
              <a:defRPr sz="2200">
                <a:solidFill>
                  <a:srgbClr val="132133"/>
                </a:solidFill>
              </a:defRPr>
            </a:pPr>
            <a:r>
              <a:rPr lang="en-PH" sz="1600" dirty="0">
                <a:latin typeface="Montserrat"/>
              </a:rPr>
              <a:t>Call our Toll-Free Reservations Lines 24/7,  </a:t>
            </a:r>
            <a:endParaRPr lang="en-PH" sz="2200" dirty="0">
              <a:latin typeface="Montserrat"/>
              <a:cs typeface="Calibri" panose="020F0502020204030204"/>
            </a:endParaRPr>
          </a:p>
          <a:p>
            <a:pPr algn="ctr" defTabSz="426797">
              <a:defRPr sz="2200">
                <a:solidFill>
                  <a:srgbClr val="132133"/>
                </a:solidFill>
              </a:defRPr>
            </a:pPr>
            <a:r>
              <a:rPr lang="en-PH" sz="1600" dirty="0">
                <a:latin typeface="Montserrat"/>
              </a:rPr>
              <a:t>365 days-a-year:</a:t>
            </a:r>
            <a:r>
              <a:rPr lang="en-PH" sz="1600" b="1" dirty="0">
                <a:latin typeface="Montserrat"/>
              </a:rPr>
              <a:t> 1-800-223-5555</a:t>
            </a:r>
            <a:endParaRPr lang="en-PH" dirty="0">
              <a:latin typeface="Montserrat"/>
              <a:cs typeface="Calibri"/>
            </a:endParaRPr>
          </a:p>
          <a:p>
            <a:pPr algn="ctr" defTabSz="426797">
              <a:defRPr sz="2200">
                <a:solidFill>
                  <a:srgbClr val="132133"/>
                </a:solidFill>
              </a:defRPr>
            </a:pPr>
            <a:r>
              <a:rPr lang="en-PH" sz="1600" dirty="0">
                <a:latin typeface="Montserrat"/>
              </a:rPr>
              <a:t>Or e-mail: </a:t>
            </a:r>
            <a:r>
              <a:rPr lang="en-PH" sz="1600" b="1" dirty="0">
                <a:latin typeface="Montserrat"/>
                <a:hlinkClick r:id="rId4"/>
              </a:rPr>
              <a:t>reservations@autoeurope.com</a:t>
            </a:r>
            <a:br>
              <a:rPr lang="en-PH" sz="1600" b="1" dirty="0">
                <a:latin typeface="Montserrat"/>
              </a:rPr>
            </a:br>
            <a:endParaRPr lang="en-PH" sz="1600" dirty="0">
              <a:latin typeface="Montserrat"/>
            </a:endParaRPr>
          </a:p>
          <a:p>
            <a:pPr algn="ctr" defTabSz="426797">
              <a:defRPr sz="2200">
                <a:solidFill>
                  <a:srgbClr val="132133"/>
                </a:solidFill>
              </a:defRPr>
            </a:pPr>
            <a:r>
              <a:rPr lang="en-PH" sz="1600" dirty="0">
                <a:latin typeface="Montserrat"/>
              </a:rPr>
              <a:t>Call our Airfare, Hotel, River Cruise &amp; Group Packaging Department: </a:t>
            </a:r>
            <a:r>
              <a:rPr lang="en-PH" sz="1600" b="1" dirty="0">
                <a:latin typeface="Montserrat"/>
              </a:rPr>
              <a:t>1-888-325-5544</a:t>
            </a:r>
            <a:br>
              <a:rPr lang="en-PH" sz="1600" b="1" dirty="0">
                <a:latin typeface="Montserrat"/>
              </a:rPr>
            </a:br>
            <a:r>
              <a:rPr lang="en-PH" sz="1600" dirty="0">
                <a:latin typeface="Montserrat"/>
              </a:rPr>
              <a:t>Or e-mail: </a:t>
            </a:r>
            <a:r>
              <a:rPr lang="en-PH" sz="1600" b="1" dirty="0">
                <a:latin typeface="Montserrat"/>
                <a:hlinkClick r:id="rId5"/>
              </a:rPr>
              <a:t>ticketing@autoeurope.com</a:t>
            </a:r>
            <a:endParaRPr lang="en-PH" sz="1600" b="1" dirty="0">
              <a:latin typeface="Montserrat"/>
            </a:endParaRPr>
          </a:p>
          <a:p>
            <a:pPr algn="ctr" defTabSz="426797">
              <a:defRPr sz="2200">
                <a:solidFill>
                  <a:srgbClr val="132133"/>
                </a:solidFill>
              </a:defRPr>
            </a:pPr>
            <a:endParaRPr lang="en-PH" sz="1600" b="1" dirty="0">
              <a:latin typeface="Montserrat"/>
            </a:endParaRPr>
          </a:p>
          <a:p>
            <a:pPr algn="ctr" defTabSz="426797">
              <a:defRPr sz="2200">
                <a:solidFill>
                  <a:srgbClr val="132133"/>
                </a:solidFill>
              </a:defRPr>
            </a:pPr>
            <a:r>
              <a:rPr lang="en-PH" sz="1600" dirty="0">
                <a:latin typeface="Montserrat"/>
              </a:rPr>
              <a:t>Research, Browse and Book Hotels online </a:t>
            </a:r>
          </a:p>
          <a:p>
            <a:pPr algn="ctr" defTabSz="426797">
              <a:defRPr sz="2200">
                <a:solidFill>
                  <a:srgbClr val="132133"/>
                </a:solidFill>
              </a:defRPr>
            </a:pPr>
            <a:r>
              <a:rPr lang="en-PH" sz="1600" dirty="0">
                <a:latin typeface="Montserrat"/>
              </a:rPr>
              <a:t>using our TA Exclusive Hotel Booking Site: </a:t>
            </a:r>
            <a:br>
              <a:rPr lang="en-PH" sz="1600" dirty="0">
                <a:latin typeface="Montserrat"/>
              </a:rPr>
            </a:br>
            <a:r>
              <a:rPr lang="en-PH" sz="1600" b="1" u="sng" dirty="0">
                <a:solidFill>
                  <a:srgbClr val="0070C0"/>
                </a:solidFill>
                <a:latin typeface="Montserrat"/>
              </a:rPr>
              <a:t>www.myexcellenthotels.com</a:t>
            </a:r>
            <a:r>
              <a:rPr lang="en-PH" sz="1600" b="1" dirty="0">
                <a:latin typeface="Montserrat"/>
              </a:rPr>
              <a:t> </a:t>
            </a:r>
            <a:r>
              <a:rPr lang="en-PH" sz="1600" dirty="0">
                <a:latin typeface="Montserrat"/>
              </a:rPr>
              <a:t>or </a:t>
            </a:r>
          </a:p>
          <a:p>
            <a:pPr algn="ctr" defTabSz="426797">
              <a:defRPr sz="2200">
                <a:solidFill>
                  <a:srgbClr val="132133"/>
                </a:solidFill>
              </a:defRPr>
            </a:pPr>
            <a:r>
              <a:rPr lang="en-PH" sz="1600" dirty="0">
                <a:latin typeface="Montserrat"/>
              </a:rPr>
              <a:t>call </a:t>
            </a:r>
            <a:r>
              <a:rPr lang="en-PH" sz="1600" b="1" dirty="0">
                <a:latin typeface="Montserrat"/>
              </a:rPr>
              <a:t>1-888-325-5544</a:t>
            </a:r>
            <a:endParaRPr lang="en-PH" sz="1600" dirty="0">
              <a:latin typeface="Montserrat"/>
            </a:endParaRPr>
          </a:p>
          <a:p>
            <a:pPr algn="ctr" defTabSz="426797">
              <a:defRPr sz="2200">
                <a:solidFill>
                  <a:srgbClr val="132133"/>
                </a:solidFill>
              </a:defRPr>
            </a:pPr>
            <a:endParaRPr lang="en-PH" sz="1600" b="1" dirty="0">
              <a:latin typeface="Montserrat"/>
            </a:endParaRPr>
          </a:p>
          <a:p>
            <a:pPr algn="ctr" defTabSz="426797">
              <a:defRPr sz="2200">
                <a:solidFill>
                  <a:srgbClr val="132133"/>
                </a:solidFill>
              </a:defRPr>
            </a:pPr>
            <a:endParaRPr lang="en-PH" sz="1400" b="1" dirty="0">
              <a:latin typeface="Montserrat"/>
            </a:endParaRPr>
          </a:p>
          <a:p>
            <a:pPr algn="ctr" defTabSz="426797">
              <a:defRPr sz="2200">
                <a:solidFill>
                  <a:srgbClr val="132133"/>
                </a:solidFill>
              </a:defRPr>
            </a:pPr>
            <a:endParaRPr lang="en-PH" sz="1400" b="1" dirty="0">
              <a:latin typeface="Montserrat"/>
            </a:endParaRPr>
          </a:p>
          <a:p>
            <a:pPr algn="ctr" defTabSz="426797">
              <a:defRPr sz="2200">
                <a:solidFill>
                  <a:srgbClr val="132133"/>
                </a:solidFill>
              </a:defRPr>
            </a:pPr>
            <a:endParaRPr lang="en-PH" sz="1400" b="1" dirty="0">
              <a:latin typeface="Montserrat"/>
            </a:endParaRPr>
          </a:p>
        </p:txBody>
      </p:sp>
      <p:grpSp>
        <p:nvGrpSpPr>
          <p:cNvPr id="10" name="Group 9">
            <a:extLst>
              <a:ext uri="{FF2B5EF4-FFF2-40B4-BE49-F238E27FC236}">
                <a16:creationId xmlns:a16="http://schemas.microsoft.com/office/drawing/2014/main" id="{DDCFE585-1C10-DF39-7CFE-BDD162DEEFD1}"/>
              </a:ext>
            </a:extLst>
          </p:cNvPr>
          <p:cNvGrpSpPr/>
          <p:nvPr/>
        </p:nvGrpSpPr>
        <p:grpSpPr>
          <a:xfrm>
            <a:off x="-1" y="6122354"/>
            <a:ext cx="12192000" cy="735646"/>
            <a:chOff x="-1" y="6122354"/>
            <a:chExt cx="12192000" cy="735646"/>
          </a:xfrm>
        </p:grpSpPr>
        <p:sp>
          <p:nvSpPr>
            <p:cNvPr id="8" name="Rectangle 7">
              <a:extLst>
                <a:ext uri="{FF2B5EF4-FFF2-40B4-BE49-F238E27FC236}">
                  <a16:creationId xmlns:a16="http://schemas.microsoft.com/office/drawing/2014/main" id="{463CE2DB-8498-EF61-DC9F-4BF14E57490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96C8F4FB-33E1-07B8-59CF-9FFCBFBCA6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988107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DCECB1-7BB5-55D3-40B6-F9D04EFE339D}"/>
              </a:ext>
            </a:extLst>
          </p:cNvPr>
          <p:cNvSpPr/>
          <p:nvPr/>
        </p:nvSpPr>
        <p:spPr>
          <a:xfrm>
            <a:off x="-2082" y="-11207"/>
            <a:ext cx="12191999" cy="69363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a:endParaRPr>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a:rPr>
              <a:t>TRAVEL PARTNER</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lIns="91440" tIns="45720" rIns="91440" bIns="45720" rtlCol="0" anchor="t">
            <a:spAutoFit/>
          </a:bodyPr>
          <a:lstStyle/>
          <a:p>
            <a:r>
              <a:rPr lang="en-US" sz="1600">
                <a:solidFill>
                  <a:schemeClr val="bg1"/>
                </a:solidFill>
                <a:latin typeface="Montserrat"/>
              </a:rPr>
              <a:t>Reservation Tool: </a:t>
            </a:r>
          </a:p>
        </p:txBody>
      </p:sp>
      <p:sp>
        <p:nvSpPr>
          <p:cNvPr id="16" name="TextBox 15">
            <a:extLst>
              <a:ext uri="{FF2B5EF4-FFF2-40B4-BE49-F238E27FC236}">
                <a16:creationId xmlns:a16="http://schemas.microsoft.com/office/drawing/2014/main" id="{CE3F2B02-C7E1-B573-FDE7-4BF6C7FEB723}"/>
              </a:ext>
            </a:extLst>
          </p:cNvPr>
          <p:cNvSpPr txBox="1"/>
          <p:nvPr/>
        </p:nvSpPr>
        <p:spPr>
          <a:xfrm>
            <a:off x="6884630" y="1310755"/>
            <a:ext cx="3826210"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449262" hangingPunct="0"/>
            <a:r>
              <a:rPr kumimoji="0" lang="de-DE" sz="2400" b="1" i="0" u="none" strike="noStrike" cap="none" spc="0" normalizeH="0" baseline="0" dirty="0">
                <a:ln>
                  <a:noFill/>
                </a:ln>
                <a:effectLst/>
                <a:uFillTx/>
                <a:latin typeface="Montserrat"/>
                <a:sym typeface="Helvetica"/>
              </a:rPr>
              <a:t>Benefits of our</a:t>
            </a:r>
            <a:r>
              <a:rPr lang="de-DE" sz="2400" b="1" dirty="0">
                <a:latin typeface="Montserrat"/>
                <a:sym typeface="Helvetica"/>
              </a:rPr>
              <a:t> </a:t>
            </a:r>
            <a:endParaRPr lang="en-US" sz="2400" b="1" dirty="0">
              <a:latin typeface="Montserrat"/>
            </a:endParaRPr>
          </a:p>
          <a:p>
            <a:pPr marL="0" marR="0" indent="0" algn="ctr" defTabSz="449262">
              <a:lnSpc>
                <a:spcPct val="100000"/>
              </a:lnSpc>
              <a:spcBef>
                <a:spcPts val="0"/>
              </a:spcBef>
              <a:spcAft>
                <a:spcPts val="0"/>
              </a:spcAft>
              <a:buClrTx/>
              <a:buSzTx/>
              <a:buFontTx/>
              <a:buNone/>
              <a:tabLst/>
            </a:pPr>
            <a:r>
              <a:rPr kumimoji="0" lang="de-DE" sz="2400" b="1" i="0" u="none" strike="noStrike" cap="none" spc="0" normalizeH="0" baseline="0" dirty="0">
                <a:ln>
                  <a:noFill/>
                </a:ln>
                <a:effectLst/>
                <a:uFillTx/>
                <a:latin typeface="Montserrat"/>
                <a:sym typeface="Helvetica"/>
              </a:rPr>
              <a:t>Travel Partner Link</a:t>
            </a:r>
            <a:endParaRPr lang="de-DE" sz="2400" b="1" dirty="0">
              <a:latin typeface="Montserrat"/>
            </a:endParaRPr>
          </a:p>
          <a:p>
            <a:pPr marL="0" marR="0" indent="0" algn="l" defTabSz="449262" rtl="0" fontAlgn="auto" latinLnBrk="0" hangingPunct="0">
              <a:lnSpc>
                <a:spcPct val="100000"/>
              </a:lnSpc>
              <a:spcBef>
                <a:spcPts val="0"/>
              </a:spcBef>
              <a:spcAft>
                <a:spcPts val="0"/>
              </a:spcAft>
              <a:buClrTx/>
              <a:buSzTx/>
              <a:buFontTx/>
              <a:buNone/>
              <a:tabLst/>
            </a:pPr>
            <a:endParaRPr lang="en-US" sz="2400" b="1" i="0" u="none" strike="noStrike" cap="none" spc="0" normalizeH="0" baseline="0" dirty="0">
              <a:ln>
                <a:noFill/>
              </a:ln>
              <a:effectLst/>
              <a:uFillTx/>
              <a:latin typeface="Montserrat"/>
            </a:endParaRPr>
          </a:p>
        </p:txBody>
      </p:sp>
      <p:sp>
        <p:nvSpPr>
          <p:cNvPr id="17" name="Rectangle 3">
            <a:extLst>
              <a:ext uri="{FF2B5EF4-FFF2-40B4-BE49-F238E27FC236}">
                <a16:creationId xmlns:a16="http://schemas.microsoft.com/office/drawing/2014/main" id="{CD47885E-58F2-9AE6-AA91-F592B37EE140}"/>
              </a:ext>
            </a:extLst>
          </p:cNvPr>
          <p:cNvSpPr txBox="1">
            <a:spLocks/>
          </p:cNvSpPr>
          <p:nvPr/>
        </p:nvSpPr>
        <p:spPr>
          <a:xfrm>
            <a:off x="6796623" y="2513602"/>
            <a:ext cx="5146268" cy="17749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80000"/>
              </a:lnSpc>
              <a:buSzPct val="150000"/>
              <a:buChar char="•"/>
            </a:pPr>
            <a:endParaRPr lang="de-DE" altLang="en-US" sz="1400" dirty="0">
              <a:latin typeface="Montserrat"/>
              <a:cs typeface="Arial"/>
            </a:endParaRPr>
          </a:p>
          <a:p>
            <a:pPr marL="285750" indent="-285750" algn="l">
              <a:lnSpc>
                <a:spcPct val="80000"/>
              </a:lnSpc>
              <a:buChar char="•"/>
            </a:pPr>
            <a:r>
              <a:rPr lang="de-DE" altLang="en-US" sz="1600" dirty="0">
                <a:latin typeface="Montserrat"/>
                <a:ea typeface="+mn-lt"/>
                <a:cs typeface="Arial"/>
              </a:rPr>
              <a:t>Quick and easy to use</a:t>
            </a:r>
          </a:p>
          <a:p>
            <a:pPr marL="285750" indent="-285750" algn="l">
              <a:lnSpc>
                <a:spcPct val="80000"/>
              </a:lnSpc>
              <a:buChar char="•"/>
            </a:pPr>
            <a:r>
              <a:rPr lang="de-DE" altLang="en-US" sz="1600" dirty="0">
                <a:latin typeface="Montserrat"/>
                <a:ea typeface="+mn-lt"/>
                <a:cs typeface="Arial"/>
              </a:rPr>
              <a:t>Multi language Tool</a:t>
            </a:r>
            <a:endParaRPr lang="de-DE" sz="1600" dirty="0">
              <a:latin typeface="Montserrat"/>
              <a:ea typeface="+mn-lt"/>
              <a:cs typeface="Arial" charset="0"/>
            </a:endParaRPr>
          </a:p>
          <a:p>
            <a:pPr marL="285750" indent="-285750" algn="l">
              <a:lnSpc>
                <a:spcPct val="80000"/>
              </a:lnSpc>
              <a:buChar char="•"/>
            </a:pPr>
            <a:r>
              <a:rPr lang="de-DE" sz="1600" dirty="0">
                <a:latin typeface="Montserrat"/>
                <a:ea typeface="+mn-lt"/>
                <a:cs typeface="Arial"/>
              </a:rPr>
              <a:t>Booking management functionality</a:t>
            </a:r>
          </a:p>
          <a:p>
            <a:pPr marL="285750" indent="-285750" algn="l">
              <a:lnSpc>
                <a:spcPct val="80000"/>
              </a:lnSpc>
              <a:buChar char="•"/>
            </a:pPr>
            <a:r>
              <a:rPr lang="de-DE" sz="1600" dirty="0">
                <a:latin typeface="Montserrat"/>
                <a:ea typeface="+mn-lt"/>
                <a:cs typeface="Arial"/>
              </a:rPr>
              <a:t>Reporting</a:t>
            </a:r>
            <a:endParaRPr lang="de-DE" sz="1600" dirty="0">
              <a:latin typeface="Montserrat"/>
              <a:cs typeface="Arial" charset="0"/>
            </a:endParaRPr>
          </a:p>
        </p:txBody>
      </p:sp>
      <p:sp>
        <p:nvSpPr>
          <p:cNvPr id="4" name="TextBox 3">
            <a:extLst>
              <a:ext uri="{FF2B5EF4-FFF2-40B4-BE49-F238E27FC236}">
                <a16:creationId xmlns:a16="http://schemas.microsoft.com/office/drawing/2014/main" id="{584B6F62-FE12-84F1-6DCB-98DED50697C6}"/>
              </a:ext>
            </a:extLst>
          </p:cNvPr>
          <p:cNvSpPr txBox="1"/>
          <p:nvPr/>
        </p:nvSpPr>
        <p:spPr>
          <a:xfrm>
            <a:off x="6540381" y="4475148"/>
            <a:ext cx="56986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Montserrat"/>
                <a:hlinkClick r:id="rId2"/>
              </a:rPr>
              <a:t>https://www.autoeurope.com/agents-affiliates/</a:t>
            </a:r>
            <a:endParaRPr lang="en-US" sz="1600">
              <a:latin typeface="Montserrat"/>
            </a:endParaRPr>
          </a:p>
        </p:txBody>
      </p:sp>
      <p:pic>
        <p:nvPicPr>
          <p:cNvPr id="11" name="Picture 10" descr="A screenshot of a rental service&#10;&#10;Description automatically generated">
            <a:extLst>
              <a:ext uri="{FF2B5EF4-FFF2-40B4-BE49-F238E27FC236}">
                <a16:creationId xmlns:a16="http://schemas.microsoft.com/office/drawing/2014/main" id="{387FBBCA-E7EB-13CD-E231-D1B0E4E7DB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130" y="1321465"/>
            <a:ext cx="4807010" cy="2470304"/>
          </a:xfrm>
          <a:prstGeom prst="rect">
            <a:avLst/>
          </a:prstGeom>
        </p:spPr>
      </p:pic>
      <p:pic>
        <p:nvPicPr>
          <p:cNvPr id="18" name="Picture 17" descr="A screenshot of a login form&#10;&#10;Description automatically generated">
            <a:extLst>
              <a:ext uri="{FF2B5EF4-FFF2-40B4-BE49-F238E27FC236}">
                <a16:creationId xmlns:a16="http://schemas.microsoft.com/office/drawing/2014/main" id="{CB377884-FE6E-DD78-583E-FCAD10A021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592" y="3990246"/>
            <a:ext cx="4792768" cy="1938944"/>
          </a:xfrm>
          <a:prstGeom prst="rect">
            <a:avLst/>
          </a:prstGeom>
        </p:spPr>
      </p:pic>
      <p:grpSp>
        <p:nvGrpSpPr>
          <p:cNvPr id="22" name="Group 21">
            <a:extLst>
              <a:ext uri="{FF2B5EF4-FFF2-40B4-BE49-F238E27FC236}">
                <a16:creationId xmlns:a16="http://schemas.microsoft.com/office/drawing/2014/main" id="{0CF1AE2E-5941-54CC-6B91-F2D360B7A569}"/>
              </a:ext>
            </a:extLst>
          </p:cNvPr>
          <p:cNvGrpSpPr/>
          <p:nvPr/>
        </p:nvGrpSpPr>
        <p:grpSpPr>
          <a:xfrm>
            <a:off x="-1" y="6122354"/>
            <a:ext cx="12192000" cy="735646"/>
            <a:chOff x="-1" y="6122354"/>
            <a:chExt cx="12192000" cy="735646"/>
          </a:xfrm>
        </p:grpSpPr>
        <p:sp>
          <p:nvSpPr>
            <p:cNvPr id="20" name="Rectangle 19">
              <a:extLst>
                <a:ext uri="{FF2B5EF4-FFF2-40B4-BE49-F238E27FC236}">
                  <a16:creationId xmlns:a16="http://schemas.microsoft.com/office/drawing/2014/main" id="{A13F3F0A-0A3E-EFB2-7036-61FABBC1CF0D}"/>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red white and blue logo&#10;&#10;Description automatically generated">
              <a:extLst>
                <a:ext uri="{FF2B5EF4-FFF2-40B4-BE49-F238E27FC236}">
                  <a16:creationId xmlns:a16="http://schemas.microsoft.com/office/drawing/2014/main" id="{E98D30E4-C751-4C85-25D5-221A99E21E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88658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128305" y="516262"/>
            <a:ext cx="5421890" cy="507831"/>
          </a:xfrm>
          <a:prstGeom prst="rect">
            <a:avLst/>
          </a:prstGeom>
          <a:noFill/>
        </p:spPr>
        <p:txBody>
          <a:bodyPr wrap="square" lIns="91440" tIns="45720" rIns="91440" bIns="45720" rtlCol="0" anchor="t">
            <a:spAutoFit/>
          </a:bodyPr>
          <a:lstStyle/>
          <a:p>
            <a:r>
              <a:rPr lang="en-US" sz="2700" b="1">
                <a:solidFill>
                  <a:schemeClr val="bg1"/>
                </a:solidFill>
                <a:latin typeface="Montserrat"/>
              </a:rPr>
              <a:t>WEB-AFFILIATE PROGRAM</a:t>
            </a:r>
            <a:endParaRPr lang="en-US" sz="2700" b="1">
              <a:solidFill>
                <a:schemeClr val="bg1"/>
              </a:solidFill>
              <a:latin typeface="Montserrat" pitchFamily="2" charset="77"/>
            </a:endParaRPr>
          </a:p>
        </p:txBody>
      </p:sp>
      <p:sp>
        <p:nvSpPr>
          <p:cNvPr id="8" name="TextBox 7">
            <a:extLst>
              <a:ext uri="{FF2B5EF4-FFF2-40B4-BE49-F238E27FC236}">
                <a16:creationId xmlns:a16="http://schemas.microsoft.com/office/drawing/2014/main" id="{B7F26BD2-E653-DA5A-A98E-2DB27E62B166}"/>
              </a:ext>
            </a:extLst>
          </p:cNvPr>
          <p:cNvSpPr txBox="1"/>
          <p:nvPr/>
        </p:nvSpPr>
        <p:spPr>
          <a:xfrm>
            <a:off x="130165" y="143468"/>
            <a:ext cx="4150645" cy="338554"/>
          </a:xfrm>
          <a:prstGeom prst="rect">
            <a:avLst/>
          </a:prstGeom>
          <a:noFill/>
        </p:spPr>
        <p:txBody>
          <a:bodyPr wrap="square" rtlCol="0">
            <a:spAutoFit/>
          </a:bodyPr>
          <a:lstStyle/>
          <a:p>
            <a:r>
              <a:rPr lang="en-US" sz="1600">
                <a:solidFill>
                  <a:schemeClr val="bg1"/>
                </a:solidFill>
                <a:latin typeface="Montserrat" pitchFamily="2" charset="77"/>
              </a:rPr>
              <a:t>White Label Booking Solution: </a:t>
            </a:r>
          </a:p>
        </p:txBody>
      </p:sp>
      <p:pic>
        <p:nvPicPr>
          <p:cNvPr id="4" name="Picture 2">
            <a:extLst>
              <a:ext uri="{FF2B5EF4-FFF2-40B4-BE49-F238E27FC236}">
                <a16:creationId xmlns:a16="http://schemas.microsoft.com/office/drawing/2014/main" id="{9100912C-7B89-2B9E-CBEE-EAD52101512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7317" y="1171074"/>
            <a:ext cx="7114188" cy="452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8D954BD9-CEFE-152E-208D-3323282BCD66}"/>
              </a:ext>
            </a:extLst>
          </p:cNvPr>
          <p:cNvSpPr/>
          <p:nvPr/>
        </p:nvSpPr>
        <p:spPr>
          <a:xfrm>
            <a:off x="7684685" y="2892947"/>
            <a:ext cx="4163464" cy="1384995"/>
          </a:xfrm>
          <a:prstGeom prst="rect">
            <a:avLst/>
          </a:prstGeom>
        </p:spPr>
        <p:txBody>
          <a:bodyPr wrap="square" lIns="91440" tIns="45720" rIns="91440" bIns="45720" anchor="t">
            <a:spAutoFit/>
          </a:bodyPr>
          <a:lstStyle/>
          <a:p>
            <a:pPr algn="ctr"/>
            <a:r>
              <a:rPr lang="en-US" sz="1400" b="0">
                <a:latin typeface="Montserrat"/>
              </a:rPr>
              <a:t>Booking Solutions that allows you to send users through a custom branded booking process. The </a:t>
            </a:r>
            <a:r>
              <a:rPr lang="en-US" sz="1400">
                <a:latin typeface="Montserrat"/>
              </a:rPr>
              <a:t>White-Label booking site</a:t>
            </a:r>
            <a:r>
              <a:rPr lang="en-US" sz="1400" b="0">
                <a:latin typeface="Montserrat"/>
              </a:rPr>
              <a:t> can be used</a:t>
            </a:r>
            <a:r>
              <a:rPr lang="en-US" sz="1400">
                <a:latin typeface="Montserrat"/>
              </a:rPr>
              <a:t> </a:t>
            </a:r>
            <a:r>
              <a:rPr lang="en-US" sz="1400" b="0">
                <a:latin typeface="Montserrat"/>
              </a:rPr>
              <a:t>as a landing page or incorporated into your site.</a:t>
            </a:r>
            <a:br>
              <a:rPr lang="en-US" sz="1400" b="0">
                <a:latin typeface="Montserrat"/>
              </a:rPr>
            </a:br>
            <a:endParaRPr lang="en-US" sz="1400" b="0">
              <a:latin typeface="Montserrat"/>
            </a:endParaRPr>
          </a:p>
        </p:txBody>
      </p:sp>
      <p:grpSp>
        <p:nvGrpSpPr>
          <p:cNvPr id="11" name="Group 10">
            <a:extLst>
              <a:ext uri="{FF2B5EF4-FFF2-40B4-BE49-F238E27FC236}">
                <a16:creationId xmlns:a16="http://schemas.microsoft.com/office/drawing/2014/main" id="{9CF78374-FBC8-F0E5-73CF-151BE85ACD12}"/>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D7DA1C2B-2764-6E0F-D0B0-E71325CE11A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white and blue logo&#10;&#10;Description automatically generated">
              <a:extLst>
                <a:ext uri="{FF2B5EF4-FFF2-40B4-BE49-F238E27FC236}">
                  <a16:creationId xmlns:a16="http://schemas.microsoft.com/office/drawing/2014/main" id="{D117D70A-9705-DC96-002C-46B2457995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714761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BOOKING WIDGET</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White Label :</a:t>
            </a:r>
          </a:p>
        </p:txBody>
      </p:sp>
      <p:pic>
        <p:nvPicPr>
          <p:cNvPr id="4" name="Picture 3" descr="A screenshot of a computer screen&#10;&#10;Description automatically generated">
            <a:extLst>
              <a:ext uri="{FF2B5EF4-FFF2-40B4-BE49-F238E27FC236}">
                <a16:creationId xmlns:a16="http://schemas.microsoft.com/office/drawing/2014/main" id="{1F225471-93D0-491A-58B8-545C8C72A7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5333" y="1525103"/>
            <a:ext cx="10283152" cy="3930945"/>
          </a:xfrm>
          <a:prstGeom prst="rect">
            <a:avLst/>
          </a:prstGeom>
        </p:spPr>
      </p:pic>
      <p:grpSp>
        <p:nvGrpSpPr>
          <p:cNvPr id="10" name="Group 9">
            <a:extLst>
              <a:ext uri="{FF2B5EF4-FFF2-40B4-BE49-F238E27FC236}">
                <a16:creationId xmlns:a16="http://schemas.microsoft.com/office/drawing/2014/main" id="{56E7A214-6B70-B740-3CAC-2E4B27BF119D}"/>
              </a:ext>
            </a:extLst>
          </p:cNvPr>
          <p:cNvGrpSpPr/>
          <p:nvPr/>
        </p:nvGrpSpPr>
        <p:grpSpPr>
          <a:xfrm>
            <a:off x="-1" y="6122354"/>
            <a:ext cx="12192000" cy="735646"/>
            <a:chOff x="-1" y="6122354"/>
            <a:chExt cx="12192000" cy="735646"/>
          </a:xfrm>
        </p:grpSpPr>
        <p:sp>
          <p:nvSpPr>
            <p:cNvPr id="6" name="Rectangle 5">
              <a:extLst>
                <a:ext uri="{FF2B5EF4-FFF2-40B4-BE49-F238E27FC236}">
                  <a16:creationId xmlns:a16="http://schemas.microsoft.com/office/drawing/2014/main" id="{44908AF2-C162-0BFE-0001-69349F01464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F3544C66-9739-A03A-3496-B52FDDFAD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055132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BOOKING WIDGET</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White Label :</a:t>
            </a:r>
          </a:p>
        </p:txBody>
      </p:sp>
      <p:pic>
        <p:nvPicPr>
          <p:cNvPr id="9" name="Picture 8" descr="A screenshot of a car rental service&#10;&#10;Description automatically generated">
            <a:extLst>
              <a:ext uri="{FF2B5EF4-FFF2-40B4-BE49-F238E27FC236}">
                <a16:creationId xmlns:a16="http://schemas.microsoft.com/office/drawing/2014/main" id="{ADFEC686-7C0E-A91F-20F2-8687418526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2909" y="1141624"/>
            <a:ext cx="7958666" cy="4851843"/>
          </a:xfrm>
          <a:prstGeom prst="rect">
            <a:avLst/>
          </a:prstGeom>
        </p:spPr>
      </p:pic>
      <p:grpSp>
        <p:nvGrpSpPr>
          <p:cNvPr id="10" name="Group 9">
            <a:extLst>
              <a:ext uri="{FF2B5EF4-FFF2-40B4-BE49-F238E27FC236}">
                <a16:creationId xmlns:a16="http://schemas.microsoft.com/office/drawing/2014/main" id="{3DE2CF04-E08E-3A11-8302-4408943EA31E}"/>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642B62A8-B603-2066-7DFE-370E3136A24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white and blue logo&#10;&#10;Description automatically generated">
              <a:extLst>
                <a:ext uri="{FF2B5EF4-FFF2-40B4-BE49-F238E27FC236}">
                  <a16:creationId xmlns:a16="http://schemas.microsoft.com/office/drawing/2014/main" id="{F5AD5831-53DA-F419-CFC6-60418213A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77380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201" y="28526"/>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OUR HISTORY</a:t>
            </a:r>
          </a:p>
        </p:txBody>
      </p:sp>
      <p:pic>
        <p:nvPicPr>
          <p:cNvPr id="3" name="Picture 2" descr="A screenshot of a computer screen&#10;&#10;Description automatically generated">
            <a:extLst>
              <a:ext uri="{FF2B5EF4-FFF2-40B4-BE49-F238E27FC236}">
                <a16:creationId xmlns:a16="http://schemas.microsoft.com/office/drawing/2014/main" id="{81B2B6C7-9007-8916-C719-83AE5C51C1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1400" y="1205884"/>
            <a:ext cx="7479919" cy="4431438"/>
          </a:xfrm>
          <a:prstGeom prst="rect">
            <a:avLst/>
          </a:prstGeom>
        </p:spPr>
      </p:pic>
      <p:grpSp>
        <p:nvGrpSpPr>
          <p:cNvPr id="10" name="Group 9">
            <a:extLst>
              <a:ext uri="{FF2B5EF4-FFF2-40B4-BE49-F238E27FC236}">
                <a16:creationId xmlns:a16="http://schemas.microsoft.com/office/drawing/2014/main" id="{026E5E80-1F20-1338-DA2C-0F4308029CFB}"/>
              </a:ext>
            </a:extLst>
          </p:cNvPr>
          <p:cNvGrpSpPr/>
          <p:nvPr/>
        </p:nvGrpSpPr>
        <p:grpSpPr>
          <a:xfrm>
            <a:off x="-1" y="6122354"/>
            <a:ext cx="12192000" cy="735646"/>
            <a:chOff x="-1" y="6122354"/>
            <a:chExt cx="12192000" cy="735646"/>
          </a:xfrm>
        </p:grpSpPr>
        <p:sp>
          <p:nvSpPr>
            <p:cNvPr id="8" name="Rectangle 7">
              <a:extLst>
                <a:ext uri="{FF2B5EF4-FFF2-40B4-BE49-F238E27FC236}">
                  <a16:creationId xmlns:a16="http://schemas.microsoft.com/office/drawing/2014/main" id="{B11470FF-41D1-4AB8-386B-42FDA3F206D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red white and blue logo&#10;&#10;Description automatically generated">
              <a:extLst>
                <a:ext uri="{FF2B5EF4-FFF2-40B4-BE49-F238E27FC236}">
                  <a16:creationId xmlns:a16="http://schemas.microsoft.com/office/drawing/2014/main" id="{BCB4BFA6-86FA-E3DC-1907-A101171FB7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16516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BOOKING WIDGET</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White Label :</a:t>
            </a:r>
          </a:p>
        </p:txBody>
      </p:sp>
      <p:pic>
        <p:nvPicPr>
          <p:cNvPr id="5" name="Picture 4" descr="A screenshot of a website&#10;&#10;Description automatically generated">
            <a:extLst>
              <a:ext uri="{FF2B5EF4-FFF2-40B4-BE49-F238E27FC236}">
                <a16:creationId xmlns:a16="http://schemas.microsoft.com/office/drawing/2014/main" id="{E141E2E7-46A7-A65B-AB98-E79D976D12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606" y="1158161"/>
            <a:ext cx="9336424" cy="4703316"/>
          </a:xfrm>
          <a:prstGeom prst="rect">
            <a:avLst/>
          </a:prstGeom>
        </p:spPr>
      </p:pic>
      <p:grpSp>
        <p:nvGrpSpPr>
          <p:cNvPr id="10" name="Group 9">
            <a:extLst>
              <a:ext uri="{FF2B5EF4-FFF2-40B4-BE49-F238E27FC236}">
                <a16:creationId xmlns:a16="http://schemas.microsoft.com/office/drawing/2014/main" id="{77DCF2B3-C3AD-50E1-B251-B3B369BB7D0D}"/>
              </a:ext>
            </a:extLst>
          </p:cNvPr>
          <p:cNvGrpSpPr/>
          <p:nvPr/>
        </p:nvGrpSpPr>
        <p:grpSpPr>
          <a:xfrm>
            <a:off x="-1" y="6122354"/>
            <a:ext cx="12192000" cy="735646"/>
            <a:chOff x="-1" y="6122354"/>
            <a:chExt cx="12192000" cy="735646"/>
          </a:xfrm>
        </p:grpSpPr>
        <p:sp>
          <p:nvSpPr>
            <p:cNvPr id="6" name="Rectangle 5">
              <a:extLst>
                <a:ext uri="{FF2B5EF4-FFF2-40B4-BE49-F238E27FC236}">
                  <a16:creationId xmlns:a16="http://schemas.microsoft.com/office/drawing/2014/main" id="{FADF97BA-C31E-6D41-5431-09DDF9B3F9A5}"/>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2DAFAB0E-AE56-EEFE-AE83-E8BCF3E049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899757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400110"/>
          </a:xfrm>
          <a:prstGeom prst="rect">
            <a:avLst/>
          </a:prstGeom>
          <a:noFill/>
        </p:spPr>
        <p:txBody>
          <a:bodyPr wrap="square" rtlCol="0">
            <a:spAutoFit/>
          </a:bodyPr>
          <a:lstStyle/>
          <a:p>
            <a:r>
              <a:rPr lang="en-US" sz="2000" b="1">
                <a:solidFill>
                  <a:schemeClr val="bg1"/>
                </a:solidFill>
                <a:latin typeface="Montserrat" pitchFamily="2" charset="77"/>
              </a:rPr>
              <a:t>EASY ENTRY TO MOTORHOME IBE</a:t>
            </a:r>
          </a:p>
        </p:txBody>
      </p:sp>
      <p:pic>
        <p:nvPicPr>
          <p:cNvPr id="4" name="Picture 2">
            <a:extLst>
              <a:ext uri="{FF2B5EF4-FFF2-40B4-BE49-F238E27FC236}">
                <a16:creationId xmlns:a16="http://schemas.microsoft.com/office/drawing/2014/main" id="{EB43ACA3-9C08-8DA8-473E-891FC2631A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65384" y="1059644"/>
            <a:ext cx="6672306" cy="422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3780A88-EDAE-ABD8-4D3E-0283FC5AA034}"/>
              </a:ext>
            </a:extLst>
          </p:cNvPr>
          <p:cNvSpPr/>
          <p:nvPr/>
        </p:nvSpPr>
        <p:spPr>
          <a:xfrm>
            <a:off x="3676640" y="5337251"/>
            <a:ext cx="5255437" cy="584775"/>
          </a:xfrm>
          <a:prstGeom prst="rect">
            <a:avLst/>
          </a:prstGeom>
        </p:spPr>
        <p:txBody>
          <a:bodyPr wrap="square" lIns="91440" tIns="45720" rIns="91440" bIns="45720" anchor="t">
            <a:spAutoFit/>
          </a:bodyPr>
          <a:lstStyle/>
          <a:p>
            <a:endParaRPr lang="en-US" sz="1600">
              <a:latin typeface="Montserrat"/>
            </a:endParaRPr>
          </a:p>
          <a:p>
            <a:r>
              <a:rPr lang="en-US" sz="1600">
                <a:latin typeface="Montserrat"/>
              </a:rPr>
              <a:t> https://www.autoeurope-motorhome.com/</a:t>
            </a:r>
          </a:p>
        </p:txBody>
      </p:sp>
      <p:grpSp>
        <p:nvGrpSpPr>
          <p:cNvPr id="10" name="Group 9">
            <a:extLst>
              <a:ext uri="{FF2B5EF4-FFF2-40B4-BE49-F238E27FC236}">
                <a16:creationId xmlns:a16="http://schemas.microsoft.com/office/drawing/2014/main" id="{ABE454DD-CC0B-ED57-75C7-3FC55C84BC3A}"/>
              </a:ext>
            </a:extLst>
          </p:cNvPr>
          <p:cNvGrpSpPr/>
          <p:nvPr/>
        </p:nvGrpSpPr>
        <p:grpSpPr>
          <a:xfrm>
            <a:off x="-1" y="6122354"/>
            <a:ext cx="12192000" cy="735646"/>
            <a:chOff x="-1" y="6122354"/>
            <a:chExt cx="12192000" cy="735646"/>
          </a:xfrm>
        </p:grpSpPr>
        <p:sp>
          <p:nvSpPr>
            <p:cNvPr id="8" name="Rectangle 7">
              <a:extLst>
                <a:ext uri="{FF2B5EF4-FFF2-40B4-BE49-F238E27FC236}">
                  <a16:creationId xmlns:a16="http://schemas.microsoft.com/office/drawing/2014/main" id="{B00C01D3-8504-E64A-4034-0AB07E32023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90FB1724-4DB6-9329-1324-86DA4074EB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314563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29570"/>
            <a:ext cx="5154160" cy="507831"/>
          </a:xfrm>
          <a:prstGeom prst="rect">
            <a:avLst/>
          </a:prstGeom>
          <a:noFill/>
        </p:spPr>
        <p:txBody>
          <a:bodyPr wrap="square" rtlCol="0">
            <a:spAutoFit/>
          </a:bodyPr>
          <a:lstStyle/>
          <a:p>
            <a:r>
              <a:rPr lang="en-US" sz="2700" b="1">
                <a:solidFill>
                  <a:schemeClr val="bg1"/>
                </a:solidFill>
                <a:latin typeface="Montserrat" pitchFamily="2" charset="77"/>
              </a:rPr>
              <a:t>MOTORHOME WIDGET</a:t>
            </a:r>
          </a:p>
        </p:txBody>
      </p:sp>
      <p:pic>
        <p:nvPicPr>
          <p:cNvPr id="6" name="Picture 2">
            <a:extLst>
              <a:ext uri="{FF2B5EF4-FFF2-40B4-BE49-F238E27FC236}">
                <a16:creationId xmlns:a16="http://schemas.microsoft.com/office/drawing/2014/main" id="{8CE4AB40-EE8E-CE5D-2FA8-ED1BF33C37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2224" y="1237901"/>
            <a:ext cx="70675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3FCABA1-DAB8-9DD7-80FC-3D7CBB79ED4D}"/>
              </a:ext>
            </a:extLst>
          </p:cNvPr>
          <p:cNvSpPr/>
          <p:nvPr/>
        </p:nvSpPr>
        <p:spPr>
          <a:xfrm>
            <a:off x="1548130" y="5401267"/>
            <a:ext cx="8712968" cy="338554"/>
          </a:xfrm>
          <a:prstGeom prst="rect">
            <a:avLst/>
          </a:prstGeom>
        </p:spPr>
        <p:txBody>
          <a:bodyPr wrap="square" lIns="91440" tIns="45720" rIns="91440" bIns="45720" anchor="t">
            <a:spAutoFit/>
          </a:bodyPr>
          <a:lstStyle/>
          <a:p>
            <a:pPr lvl="1" algn="ctr" hangingPunct="1">
              <a:spcBef>
                <a:spcPct val="0"/>
              </a:spcBef>
            </a:pPr>
            <a:r>
              <a:rPr lang="de-DE" altLang="en-US" sz="1600" b="0" dirty="0" err="1">
                <a:solidFill>
                  <a:srgbClr val="132133"/>
                </a:solidFill>
                <a:latin typeface="Montserrat"/>
                <a:ea typeface="Montserrat-Regular"/>
                <a:cs typeface="Montserrat-Regular"/>
              </a:rPr>
              <a:t>It</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is</a:t>
            </a:r>
            <a:r>
              <a:rPr lang="de-DE" altLang="en-US" sz="1600" b="0" dirty="0">
                <a:solidFill>
                  <a:srgbClr val="132133"/>
                </a:solidFill>
                <a:latin typeface="Montserrat"/>
                <a:ea typeface="Montserrat-Regular"/>
                <a:cs typeface="Montserrat-Regular"/>
              </a:rPr>
              <a:t> possible to </a:t>
            </a:r>
            <a:r>
              <a:rPr lang="de-DE" altLang="en-US" sz="1600" b="0" dirty="0" err="1">
                <a:solidFill>
                  <a:srgbClr val="132133"/>
                </a:solidFill>
                <a:latin typeface="Montserrat"/>
                <a:ea typeface="Montserrat-Regular"/>
                <a:cs typeface="Montserrat-Regular"/>
              </a:rPr>
              <a:t>place</a:t>
            </a:r>
            <a:r>
              <a:rPr lang="de-DE" altLang="en-US" sz="1600" b="0" dirty="0">
                <a:solidFill>
                  <a:srgbClr val="132133"/>
                </a:solidFill>
                <a:latin typeface="Montserrat"/>
                <a:ea typeface="Montserrat-Regular"/>
                <a:cs typeface="Montserrat-Regular"/>
              </a:rPr>
              <a:t> a </a:t>
            </a:r>
            <a:r>
              <a:rPr lang="de-DE" altLang="en-US" sz="1600" b="0" dirty="0" err="1">
                <a:solidFill>
                  <a:srgbClr val="132133"/>
                </a:solidFill>
                <a:latin typeface="Montserrat"/>
                <a:ea typeface="Montserrat-Regular"/>
                <a:cs typeface="Montserrat-Regular"/>
              </a:rPr>
              <a:t>booking</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widget</a:t>
            </a:r>
            <a:r>
              <a:rPr lang="de-DE" altLang="en-US" sz="1600" b="0" dirty="0">
                <a:solidFill>
                  <a:srgbClr val="132133"/>
                </a:solidFill>
                <a:latin typeface="Montserrat"/>
                <a:ea typeface="Montserrat-Regular"/>
                <a:cs typeface="Montserrat-Regular"/>
              </a:rPr>
              <a:t> </a:t>
            </a:r>
            <a:r>
              <a:rPr lang="de-DE" altLang="en-US" sz="1600" b="0" dirty="0" err="1">
                <a:solidFill>
                  <a:srgbClr val="132133"/>
                </a:solidFill>
                <a:latin typeface="Montserrat"/>
                <a:ea typeface="Montserrat-Regular"/>
                <a:cs typeface="Montserrat-Regular"/>
              </a:rPr>
              <a:t>anywhere</a:t>
            </a:r>
            <a:r>
              <a:rPr lang="de-DE" altLang="en-US" sz="1600" b="0" dirty="0">
                <a:solidFill>
                  <a:srgbClr val="132133"/>
                </a:solidFill>
                <a:latin typeface="Montserrat"/>
                <a:ea typeface="Montserrat-Regular"/>
                <a:cs typeface="Montserrat-Regular"/>
              </a:rPr>
              <a:t> on </a:t>
            </a:r>
            <a:r>
              <a:rPr lang="de-DE" altLang="en-US" sz="1600" b="0" dirty="0" err="1">
                <a:solidFill>
                  <a:srgbClr val="132133"/>
                </a:solidFill>
                <a:latin typeface="Montserrat"/>
                <a:ea typeface="Montserrat-Regular"/>
                <a:cs typeface="Montserrat-Regular"/>
              </a:rPr>
              <a:t>your</a:t>
            </a:r>
            <a:r>
              <a:rPr lang="de-DE" altLang="en-US" sz="1600" b="0" dirty="0">
                <a:solidFill>
                  <a:srgbClr val="132133"/>
                </a:solidFill>
                <a:latin typeface="Montserrat"/>
                <a:ea typeface="Montserrat-Regular"/>
                <a:cs typeface="Montserrat-Regular"/>
              </a:rPr>
              <a:t> website.</a:t>
            </a:r>
            <a:endParaRPr lang="en-US" altLang="en-US" sz="1600" b="0" dirty="0">
              <a:solidFill>
                <a:srgbClr val="132133"/>
              </a:solidFill>
              <a:latin typeface="Montserrat"/>
              <a:ea typeface="Montserrat-Regular"/>
              <a:cs typeface="Montserrat-Regular"/>
            </a:endParaRPr>
          </a:p>
        </p:txBody>
      </p:sp>
      <p:grpSp>
        <p:nvGrpSpPr>
          <p:cNvPr id="10" name="Group 9">
            <a:extLst>
              <a:ext uri="{FF2B5EF4-FFF2-40B4-BE49-F238E27FC236}">
                <a16:creationId xmlns:a16="http://schemas.microsoft.com/office/drawing/2014/main" id="{83BDCEC4-E053-6F52-464D-27EFCBB418BD}"/>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0C946267-4BE8-4A85-5E6B-3B086EE33EA4}"/>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white and blue logo&#10;&#10;Description automatically generated">
              <a:extLst>
                <a:ext uri="{FF2B5EF4-FFF2-40B4-BE49-F238E27FC236}">
                  <a16:creationId xmlns:a16="http://schemas.microsoft.com/office/drawing/2014/main" id="{30A683B1-5F57-8050-C854-966598533B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261298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640534-8FBD-5C9B-D55D-6F2D38E2EB74}"/>
              </a:ext>
            </a:extLst>
          </p:cNvPr>
          <p:cNvSpPr txBox="1"/>
          <p:nvPr/>
        </p:nvSpPr>
        <p:spPr>
          <a:xfrm>
            <a:off x="5324459" y="2599610"/>
            <a:ext cx="7652824" cy="646331"/>
          </a:xfrm>
          <a:prstGeom prst="rect">
            <a:avLst/>
          </a:prstGeom>
          <a:noFill/>
        </p:spPr>
        <p:txBody>
          <a:bodyPr wrap="square" rtlCol="0">
            <a:spAutoFit/>
          </a:bodyPr>
          <a:lstStyle/>
          <a:p>
            <a:pPr algn="ctr"/>
            <a:r>
              <a:rPr lang="en-US" sz="3600">
                <a:solidFill>
                  <a:srgbClr val="0B2033"/>
                </a:solidFill>
                <a:latin typeface="Montserrat" pitchFamily="2" charset="77"/>
              </a:rPr>
              <a:t>Promotional</a:t>
            </a:r>
            <a:r>
              <a:rPr lang="en-US" sz="3600" b="1">
                <a:solidFill>
                  <a:srgbClr val="0B2033"/>
                </a:solidFill>
                <a:latin typeface="Montserrat" pitchFamily="2" charset="77"/>
              </a:rPr>
              <a:t> </a:t>
            </a:r>
            <a:r>
              <a:rPr lang="en-US" sz="3600">
                <a:solidFill>
                  <a:srgbClr val="0B2033"/>
                </a:solidFill>
                <a:latin typeface="Montserrat" pitchFamily="2" charset="77"/>
              </a:rPr>
              <a:t>Materials</a:t>
            </a:r>
          </a:p>
        </p:txBody>
      </p:sp>
      <p:sp>
        <p:nvSpPr>
          <p:cNvPr id="14" name="Rectangle 13">
            <a:extLst>
              <a:ext uri="{FF2B5EF4-FFF2-40B4-BE49-F238E27FC236}">
                <a16:creationId xmlns:a16="http://schemas.microsoft.com/office/drawing/2014/main" id="{E83D2BCD-8F8D-B518-A8F2-B2C410BBF43E}"/>
              </a:ext>
            </a:extLst>
          </p:cNvPr>
          <p:cNvSpPr/>
          <p:nvPr/>
        </p:nvSpPr>
        <p:spPr>
          <a:xfrm>
            <a:off x="6707612" y="3374494"/>
            <a:ext cx="4886518"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X:\Globalmediaserver\serverdocs\AE3\Background - locations\amsterdam-netherlands.jpg">
            <a:extLst>
              <a:ext uri="{FF2B5EF4-FFF2-40B4-BE49-F238E27FC236}">
                <a16:creationId xmlns:a16="http://schemas.microsoft.com/office/drawing/2014/main" id="{71D01494-8511-2AA1-199A-3474C29A830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78" y="4565"/>
            <a:ext cx="6093722" cy="6866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d white and blue logo&#10;&#10;Description automatically generated">
            <a:extLst>
              <a:ext uri="{FF2B5EF4-FFF2-40B4-BE49-F238E27FC236}">
                <a16:creationId xmlns:a16="http://schemas.microsoft.com/office/drawing/2014/main" id="{0AFA7DFB-49B4-0E10-2B2E-145054862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4680" y="5910774"/>
            <a:ext cx="2564808" cy="541053"/>
          </a:xfrm>
          <a:prstGeom prst="rect">
            <a:avLst/>
          </a:prstGeom>
        </p:spPr>
      </p:pic>
    </p:spTree>
    <p:extLst>
      <p:ext uri="{BB962C8B-B14F-4D97-AF65-F5344CB8AC3E}">
        <p14:creationId xmlns:p14="http://schemas.microsoft.com/office/powerpoint/2010/main" val="2303151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AFFILIATE LINKS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Promotional Materials</a:t>
            </a:r>
          </a:p>
        </p:txBody>
      </p:sp>
      <p:sp>
        <p:nvSpPr>
          <p:cNvPr id="5" name="Rectangle 4">
            <a:extLst>
              <a:ext uri="{FF2B5EF4-FFF2-40B4-BE49-F238E27FC236}">
                <a16:creationId xmlns:a16="http://schemas.microsoft.com/office/drawing/2014/main" id="{4DFB60E5-0B0F-28DE-87C1-1D7E9CC0E8EF}"/>
              </a:ext>
            </a:extLst>
          </p:cNvPr>
          <p:cNvSpPr/>
          <p:nvPr/>
        </p:nvSpPr>
        <p:spPr>
          <a:xfrm>
            <a:off x="575501" y="5629301"/>
            <a:ext cx="10298751" cy="338554"/>
          </a:xfrm>
          <a:prstGeom prst="rect">
            <a:avLst/>
          </a:prstGeom>
        </p:spPr>
        <p:txBody>
          <a:bodyPr wrap="square" lIns="91440" tIns="45720" rIns="91440" bIns="45720" anchor="t">
            <a:spAutoFit/>
          </a:bodyPr>
          <a:lstStyle/>
          <a:p>
            <a:pPr lvl="1" algn="ctr" hangingPunct="1">
              <a:spcBef>
                <a:spcPct val="0"/>
              </a:spcBef>
            </a:pPr>
            <a:r>
              <a:rPr lang="de-DE" altLang="en-US" sz="1600" b="0" dirty="0">
                <a:solidFill>
                  <a:srgbClr val="132133"/>
                </a:solidFill>
                <a:latin typeface="Montserrat"/>
                <a:ea typeface="Montserrat-Regular"/>
                <a:cs typeface="Montserrat-Regular"/>
              </a:rPr>
              <a:t>Possible to install an Affiliate link that redirects the client to our website.</a:t>
            </a:r>
            <a:endParaRPr lang="en-US" altLang="en-US" sz="1600" b="0" dirty="0">
              <a:solidFill>
                <a:srgbClr val="132133"/>
              </a:solidFill>
              <a:latin typeface="Montserrat"/>
              <a:ea typeface="Montserrat-Regular"/>
              <a:cs typeface="Montserrat-Regular"/>
            </a:endParaRPr>
          </a:p>
        </p:txBody>
      </p:sp>
      <p:pic>
        <p:nvPicPr>
          <p:cNvPr id="6" name="Picture 2">
            <a:extLst>
              <a:ext uri="{FF2B5EF4-FFF2-40B4-BE49-F238E27FC236}">
                <a16:creationId xmlns:a16="http://schemas.microsoft.com/office/drawing/2014/main" id="{665B99A8-8885-9397-C9D1-CB214EDF73C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50719" y="1162005"/>
            <a:ext cx="8090562" cy="430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BD63B9FE-BC2C-5ED4-C54E-41B98BFF4B1B}"/>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EABAA086-73C1-5E0E-B5D4-183AB18204EB}"/>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white and blue logo&#10;&#10;Description automatically generated">
              <a:extLst>
                <a:ext uri="{FF2B5EF4-FFF2-40B4-BE49-F238E27FC236}">
                  <a16:creationId xmlns:a16="http://schemas.microsoft.com/office/drawing/2014/main" id="{32AB81DC-4D69-E1EA-B728-7CA7938A4F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282715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5154160" cy="507831"/>
          </a:xfrm>
          <a:prstGeom prst="rect">
            <a:avLst/>
          </a:prstGeom>
          <a:noFill/>
        </p:spPr>
        <p:txBody>
          <a:bodyPr wrap="square" rtlCol="0">
            <a:spAutoFit/>
          </a:bodyPr>
          <a:lstStyle/>
          <a:p>
            <a:r>
              <a:rPr lang="en-US" sz="2700" b="1">
                <a:solidFill>
                  <a:schemeClr val="bg1"/>
                </a:solidFill>
                <a:latin typeface="Montserrat" pitchFamily="2" charset="77"/>
              </a:rPr>
              <a:t>LANDING PAGE</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a:solidFill>
                  <a:schemeClr val="bg1"/>
                </a:solidFill>
                <a:latin typeface="Montserrat" pitchFamily="2" charset="77"/>
              </a:rPr>
              <a:t>Promotional Materials</a:t>
            </a:r>
          </a:p>
        </p:txBody>
      </p:sp>
      <p:sp>
        <p:nvSpPr>
          <p:cNvPr id="4" name="Rectangle 3">
            <a:extLst>
              <a:ext uri="{FF2B5EF4-FFF2-40B4-BE49-F238E27FC236}">
                <a16:creationId xmlns:a16="http://schemas.microsoft.com/office/drawing/2014/main" id="{5CFDF19C-6313-D907-CB15-A11649817296}"/>
              </a:ext>
            </a:extLst>
          </p:cNvPr>
          <p:cNvSpPr/>
          <p:nvPr/>
        </p:nvSpPr>
        <p:spPr>
          <a:xfrm>
            <a:off x="2330678" y="4400717"/>
            <a:ext cx="8099876" cy="1569660"/>
          </a:xfrm>
          <a:prstGeom prst="rect">
            <a:avLst/>
          </a:prstGeom>
        </p:spPr>
        <p:txBody>
          <a:bodyPr wrap="square" lIns="91440" tIns="45720" rIns="91440" bIns="45720" anchor="t">
            <a:spAutoFit/>
          </a:bodyPr>
          <a:lstStyle/>
          <a:p>
            <a:pPr algn="ctr"/>
            <a:endParaRPr lang="de-DE" sz="1600">
              <a:solidFill>
                <a:srgbClr val="0B2033"/>
              </a:solidFill>
              <a:latin typeface="Montserrat"/>
            </a:endParaRPr>
          </a:p>
          <a:p>
            <a:pPr algn="ctr"/>
            <a:endParaRPr lang="de-DE" sz="1600">
              <a:solidFill>
                <a:srgbClr val="0B2033"/>
              </a:solidFill>
              <a:latin typeface="Montserrat"/>
            </a:endParaRPr>
          </a:p>
          <a:p>
            <a:pPr algn="ctr"/>
            <a:endParaRPr lang="de-DE" sz="1600">
              <a:solidFill>
                <a:srgbClr val="0B2033"/>
              </a:solidFill>
              <a:latin typeface="Montserrat"/>
            </a:endParaRPr>
          </a:p>
          <a:p>
            <a:pPr algn="ctr"/>
            <a:endParaRPr lang="de-DE" sz="1600">
              <a:solidFill>
                <a:srgbClr val="0B2033"/>
              </a:solidFill>
              <a:latin typeface="Montserrat"/>
            </a:endParaRPr>
          </a:p>
          <a:p>
            <a:pPr algn="ctr"/>
            <a:r>
              <a:rPr lang="de-DE" sz="1600" err="1">
                <a:solidFill>
                  <a:srgbClr val="0B2033"/>
                </a:solidFill>
                <a:latin typeface="Montserrat"/>
              </a:rPr>
              <a:t>Suitable</a:t>
            </a:r>
            <a:r>
              <a:rPr lang="de-DE" sz="1600">
                <a:solidFill>
                  <a:srgbClr val="0B2033"/>
                </a:solidFill>
                <a:latin typeface="Montserrat"/>
              </a:rPr>
              <a:t> </a:t>
            </a:r>
            <a:r>
              <a:rPr lang="de-DE" sz="1600" err="1">
                <a:solidFill>
                  <a:srgbClr val="0B2033"/>
                </a:solidFill>
                <a:latin typeface="Montserrat"/>
              </a:rPr>
              <a:t>option</a:t>
            </a:r>
            <a:r>
              <a:rPr lang="de-DE" sz="1600">
                <a:solidFill>
                  <a:srgbClr val="0B2033"/>
                </a:solidFill>
                <a:latin typeface="Montserrat"/>
              </a:rPr>
              <a:t> </a:t>
            </a:r>
            <a:r>
              <a:rPr lang="de-DE" sz="1600" err="1">
                <a:solidFill>
                  <a:srgbClr val="0B2033"/>
                </a:solidFill>
                <a:latin typeface="Montserrat"/>
              </a:rPr>
              <a:t>for</a:t>
            </a:r>
            <a:r>
              <a:rPr lang="de-DE" sz="1600">
                <a:solidFill>
                  <a:srgbClr val="0B2033"/>
                </a:solidFill>
                <a:latin typeface="Montserrat"/>
              </a:rPr>
              <a:t> a </a:t>
            </a:r>
            <a:r>
              <a:rPr lang="de-DE" sz="1600" err="1">
                <a:solidFill>
                  <a:srgbClr val="0B2033"/>
                </a:solidFill>
                <a:latin typeface="Montserrat"/>
              </a:rPr>
              <a:t>targeted</a:t>
            </a:r>
            <a:r>
              <a:rPr lang="de-DE" sz="1600">
                <a:solidFill>
                  <a:srgbClr val="0B2033"/>
                </a:solidFill>
                <a:latin typeface="Montserrat"/>
              </a:rPr>
              <a:t> </a:t>
            </a:r>
            <a:r>
              <a:rPr lang="de-DE" sz="1600" err="1">
                <a:solidFill>
                  <a:srgbClr val="0B2033"/>
                </a:solidFill>
                <a:latin typeface="Montserrat"/>
              </a:rPr>
              <a:t>audience</a:t>
            </a:r>
            <a:r>
              <a:rPr lang="de-DE" sz="1600">
                <a:solidFill>
                  <a:srgbClr val="0B2033"/>
                </a:solidFill>
                <a:latin typeface="Montserrat"/>
              </a:rPr>
              <a:t> </a:t>
            </a:r>
            <a:endParaRPr lang="de-DE">
              <a:solidFill>
                <a:srgbClr val="000000"/>
              </a:solidFill>
              <a:latin typeface="Montserrat"/>
              <a:cs typeface="Calibri" panose="020F0502020204030204"/>
            </a:endParaRPr>
          </a:p>
          <a:p>
            <a:pPr algn="ctr"/>
            <a:r>
              <a:rPr lang="de-DE" sz="1600" err="1">
                <a:solidFill>
                  <a:srgbClr val="0B2033"/>
                </a:solidFill>
                <a:latin typeface="Montserrat"/>
              </a:rPr>
              <a:t>as</a:t>
            </a:r>
            <a:r>
              <a:rPr lang="de-DE" sz="1600">
                <a:solidFill>
                  <a:srgbClr val="0B2033"/>
                </a:solidFill>
                <a:latin typeface="Montserrat"/>
              </a:rPr>
              <a:t> </a:t>
            </a:r>
            <a:r>
              <a:rPr lang="de-DE" sz="1600" err="1">
                <a:solidFill>
                  <a:srgbClr val="0B2033"/>
                </a:solidFill>
                <a:latin typeface="Montserrat"/>
              </a:rPr>
              <a:t>you</a:t>
            </a:r>
            <a:r>
              <a:rPr lang="de-DE" sz="1600">
                <a:solidFill>
                  <a:srgbClr val="0B2033"/>
                </a:solidFill>
                <a:latin typeface="Montserrat"/>
              </a:rPr>
              <a:t> </a:t>
            </a:r>
            <a:r>
              <a:rPr lang="de-DE" sz="1600" err="1">
                <a:solidFill>
                  <a:srgbClr val="0B2033"/>
                </a:solidFill>
                <a:latin typeface="Montserrat"/>
              </a:rPr>
              <a:t>can</a:t>
            </a:r>
            <a:r>
              <a:rPr lang="de-DE" sz="1600">
                <a:solidFill>
                  <a:srgbClr val="0B2033"/>
                </a:solidFill>
                <a:latin typeface="Montserrat"/>
              </a:rPr>
              <a:t> </a:t>
            </a:r>
            <a:r>
              <a:rPr lang="de-DE" sz="1600" err="1">
                <a:solidFill>
                  <a:srgbClr val="0B2033"/>
                </a:solidFill>
                <a:latin typeface="Montserrat"/>
              </a:rPr>
              <a:t>choose</a:t>
            </a:r>
            <a:r>
              <a:rPr lang="de-DE" sz="1600">
                <a:solidFill>
                  <a:srgbClr val="0B2033"/>
                </a:solidFill>
                <a:latin typeface="Montserrat"/>
              </a:rPr>
              <a:t> a </a:t>
            </a:r>
            <a:r>
              <a:rPr lang="de-DE" sz="1600" err="1">
                <a:solidFill>
                  <a:srgbClr val="0B2033"/>
                </a:solidFill>
                <a:latin typeface="Montserrat"/>
              </a:rPr>
              <a:t>special</a:t>
            </a:r>
            <a:r>
              <a:rPr lang="de-DE" sz="1600">
                <a:solidFill>
                  <a:srgbClr val="0B2033"/>
                </a:solidFill>
                <a:latin typeface="Montserrat"/>
              </a:rPr>
              <a:t> </a:t>
            </a:r>
            <a:r>
              <a:rPr lang="de-DE" sz="1600" err="1">
                <a:solidFill>
                  <a:srgbClr val="0B2033"/>
                </a:solidFill>
                <a:latin typeface="Montserrat"/>
              </a:rPr>
              <a:t>picture</a:t>
            </a:r>
            <a:r>
              <a:rPr lang="de-DE" sz="1600">
                <a:solidFill>
                  <a:srgbClr val="0B2033"/>
                </a:solidFill>
                <a:latin typeface="Montserrat"/>
              </a:rPr>
              <a:t> and </a:t>
            </a:r>
            <a:r>
              <a:rPr lang="de-DE" sz="1600" err="1">
                <a:solidFill>
                  <a:srgbClr val="0B2033"/>
                </a:solidFill>
                <a:latin typeface="Montserrat"/>
              </a:rPr>
              <a:t>text</a:t>
            </a:r>
            <a:r>
              <a:rPr lang="de-DE" sz="1600">
                <a:solidFill>
                  <a:srgbClr val="0B2033"/>
                </a:solidFill>
                <a:latin typeface="Montserrat"/>
              </a:rPr>
              <a:t>. </a:t>
            </a:r>
            <a:endParaRPr lang="de-DE">
              <a:latin typeface="Montserrat"/>
              <a:cs typeface="Calibri"/>
            </a:endParaRPr>
          </a:p>
        </p:txBody>
      </p:sp>
      <p:pic>
        <p:nvPicPr>
          <p:cNvPr id="9" name="Picture 2">
            <a:extLst>
              <a:ext uri="{FF2B5EF4-FFF2-40B4-BE49-F238E27FC236}">
                <a16:creationId xmlns:a16="http://schemas.microsoft.com/office/drawing/2014/main" id="{C796FDD6-11EC-76D9-BEF0-ABFD43B3FD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5257" y="1156694"/>
            <a:ext cx="6906840" cy="411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4FA3E874-BCDD-020A-C137-D303B95CBD57}"/>
              </a:ext>
            </a:extLst>
          </p:cNvPr>
          <p:cNvGrpSpPr/>
          <p:nvPr/>
        </p:nvGrpSpPr>
        <p:grpSpPr>
          <a:xfrm>
            <a:off x="-1" y="6122354"/>
            <a:ext cx="12192000" cy="735646"/>
            <a:chOff x="-1" y="6122354"/>
            <a:chExt cx="12192000" cy="735646"/>
          </a:xfrm>
        </p:grpSpPr>
        <p:sp>
          <p:nvSpPr>
            <p:cNvPr id="6" name="Rectangle 5">
              <a:extLst>
                <a:ext uri="{FF2B5EF4-FFF2-40B4-BE49-F238E27FC236}">
                  <a16:creationId xmlns:a16="http://schemas.microsoft.com/office/drawing/2014/main" id="{F14C036E-294F-37D2-B27E-05D62250670C}"/>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white and blue logo&#10;&#10;Description automatically generated">
              <a:extLst>
                <a:ext uri="{FF2B5EF4-FFF2-40B4-BE49-F238E27FC236}">
                  <a16:creationId xmlns:a16="http://schemas.microsoft.com/office/drawing/2014/main" id="{B4FDCC7B-0CC2-F93E-1C6E-9FAE8289FA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013968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08542-34A3-65DD-C20F-345A6B2254CB}"/>
              </a:ext>
            </a:extLst>
          </p:cNvPr>
          <p:cNvSpPr/>
          <p:nvPr/>
        </p:nvSpPr>
        <p:spPr>
          <a:xfrm>
            <a:off x="-6427" y="0"/>
            <a:ext cx="12198427" cy="5853870"/>
          </a:xfrm>
          <a:prstGeom prst="rect">
            <a:avLst/>
          </a:prstGeom>
          <a:solidFill>
            <a:srgbClr val="0B2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6A9C725-E4BA-E343-1925-F510E5BF2E91}"/>
              </a:ext>
            </a:extLst>
          </p:cNvPr>
          <p:cNvSpPr/>
          <p:nvPr/>
        </p:nvSpPr>
        <p:spPr>
          <a:xfrm>
            <a:off x="4304238" y="3427861"/>
            <a:ext cx="3583525" cy="45719"/>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C467318-4866-6363-9BDC-B4BE6FF66B5E}"/>
              </a:ext>
            </a:extLst>
          </p:cNvPr>
          <p:cNvSpPr txBox="1"/>
          <p:nvPr/>
        </p:nvSpPr>
        <p:spPr>
          <a:xfrm>
            <a:off x="3233139" y="2457866"/>
            <a:ext cx="5725717" cy="769441"/>
          </a:xfrm>
          <a:prstGeom prst="rect">
            <a:avLst/>
          </a:prstGeom>
          <a:noFill/>
        </p:spPr>
        <p:txBody>
          <a:bodyPr wrap="square" rtlCol="0">
            <a:spAutoFit/>
          </a:bodyPr>
          <a:lstStyle/>
          <a:p>
            <a:pPr algn="ctr"/>
            <a:r>
              <a:rPr lang="en-US" sz="4400" b="1" dirty="0">
                <a:solidFill>
                  <a:schemeClr val="bg1"/>
                </a:solidFill>
                <a:latin typeface="Montserrat" pitchFamily="2" charset="77"/>
              </a:rPr>
              <a:t>Thank You! </a:t>
            </a:r>
          </a:p>
        </p:txBody>
      </p:sp>
      <p:pic>
        <p:nvPicPr>
          <p:cNvPr id="7" name="Picture 6" descr="A red white and blue logo&#10;&#10;Description automatically generated">
            <a:extLst>
              <a:ext uri="{FF2B5EF4-FFF2-40B4-BE49-F238E27FC236}">
                <a16:creationId xmlns:a16="http://schemas.microsoft.com/office/drawing/2014/main" id="{58D6D12E-96EB-150C-7BDA-42793BA2A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4580" y="6059416"/>
            <a:ext cx="2855721" cy="593039"/>
          </a:xfrm>
          <a:prstGeom prst="rect">
            <a:avLst/>
          </a:prstGeom>
        </p:spPr>
      </p:pic>
    </p:spTree>
    <p:extLst>
      <p:ext uri="{BB962C8B-B14F-4D97-AF65-F5344CB8AC3E}">
        <p14:creationId xmlns:p14="http://schemas.microsoft.com/office/powerpoint/2010/main" val="15047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08DCDD-2A46-C1AD-6A4E-A74BBE961C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192" y="420624"/>
            <a:ext cx="6096000" cy="5701731"/>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39DE370-A4E4-158F-79E1-38C436B69833}"/>
              </a:ext>
            </a:extLst>
          </p:cNvPr>
          <p:cNvSpPr txBox="1"/>
          <p:nvPr/>
        </p:nvSpPr>
        <p:spPr>
          <a:xfrm>
            <a:off x="302520" y="247058"/>
            <a:ext cx="3862321" cy="584775"/>
          </a:xfrm>
          <a:prstGeom prst="rect">
            <a:avLst/>
          </a:prstGeom>
          <a:noFill/>
        </p:spPr>
        <p:txBody>
          <a:bodyPr wrap="square" rtlCol="0">
            <a:spAutoFit/>
          </a:bodyPr>
          <a:lstStyle/>
          <a:p>
            <a:r>
              <a:rPr lang="en-US" sz="3200" b="1" dirty="0">
                <a:solidFill>
                  <a:schemeClr val="bg1"/>
                </a:solidFill>
                <a:latin typeface="Montserrat" pitchFamily="2" charset="77"/>
              </a:rPr>
              <a:t>WHY US</a:t>
            </a:r>
          </a:p>
        </p:txBody>
      </p:sp>
      <p:sp>
        <p:nvSpPr>
          <p:cNvPr id="5" name="TextBox 4">
            <a:extLst>
              <a:ext uri="{FF2B5EF4-FFF2-40B4-BE49-F238E27FC236}">
                <a16:creationId xmlns:a16="http://schemas.microsoft.com/office/drawing/2014/main" id="{44A3C456-2289-C464-D3EE-9BEEE449CB66}"/>
              </a:ext>
            </a:extLst>
          </p:cNvPr>
          <p:cNvSpPr txBox="1"/>
          <p:nvPr/>
        </p:nvSpPr>
        <p:spPr>
          <a:xfrm>
            <a:off x="7024439" y="1936430"/>
            <a:ext cx="4282249" cy="1508105"/>
          </a:xfrm>
          <a:prstGeom prst="rect">
            <a:avLst/>
          </a:prstGeom>
          <a:noFill/>
        </p:spPr>
        <p:txBody>
          <a:bodyPr wrap="square" lIns="91440" tIns="45720" rIns="91440" bIns="45720" rtlCol="0" anchor="t">
            <a:spAutoFit/>
          </a:bodyPr>
          <a:lstStyle/>
          <a:p>
            <a:pPr algn="ctr"/>
            <a:r>
              <a:rPr lang="de-DE" sz="2400" b="1" dirty="0">
                <a:latin typeface="Montserrat-Bold"/>
              </a:rPr>
              <a:t>GREAT PRICES AND THE BEST SERVICE SINCE 1954</a:t>
            </a:r>
            <a:endParaRPr lang="en-US" sz="2400" b="1" dirty="0">
              <a:latin typeface="Montserrat-Bold"/>
            </a:endParaRPr>
          </a:p>
          <a:p>
            <a:pPr algn="ctr"/>
            <a:endParaRPr lang="en-US" sz="2000" b="1" dirty="0">
              <a:latin typeface="Montserrat-Bold"/>
            </a:endParaRPr>
          </a:p>
        </p:txBody>
      </p:sp>
      <p:sp>
        <p:nvSpPr>
          <p:cNvPr id="6" name="TextBox 5">
            <a:extLst>
              <a:ext uri="{FF2B5EF4-FFF2-40B4-BE49-F238E27FC236}">
                <a16:creationId xmlns:a16="http://schemas.microsoft.com/office/drawing/2014/main" id="{399E7356-FCC6-A8AB-5CA3-5CBEA49A560A}"/>
              </a:ext>
            </a:extLst>
          </p:cNvPr>
          <p:cNvSpPr txBox="1"/>
          <p:nvPr/>
        </p:nvSpPr>
        <p:spPr>
          <a:xfrm>
            <a:off x="6839712" y="2818544"/>
            <a:ext cx="4779264" cy="1877437"/>
          </a:xfrm>
          <a:prstGeom prst="rect">
            <a:avLst/>
          </a:prstGeom>
          <a:noFill/>
        </p:spPr>
        <p:txBody>
          <a:bodyPr wrap="square" lIns="91440" tIns="45720" rIns="91440" bIns="45720" rtlCol="0" anchor="t">
            <a:spAutoFit/>
          </a:bodyPr>
          <a:lstStyle/>
          <a:p>
            <a:pPr algn="l" defTabSz="426797">
              <a:spcBef>
                <a:spcPts val="0"/>
              </a:spcBef>
              <a:buSzPct val="100000"/>
              <a:buFont typeface="Arial"/>
              <a:buChar char="•"/>
              <a:defRPr sz="2200">
                <a:solidFill>
                  <a:srgbClr val="132133"/>
                </a:solidFill>
              </a:defRPr>
            </a:pPr>
            <a:endParaRPr lang="en-PH" dirty="0">
              <a:latin typeface="Montserrat-Regular"/>
            </a:endParaRPr>
          </a:p>
          <a:p>
            <a:pPr algn="ctr" defTabSz="426797">
              <a:defRPr sz="1900">
                <a:solidFill>
                  <a:srgbClr val="132133"/>
                </a:solidFill>
              </a:defRPr>
            </a:pPr>
            <a:r>
              <a:rPr lang="en-PH" dirty="0">
                <a:latin typeface="Montserrat-Regular"/>
              </a:rPr>
              <a:t>For over 70 years, our commitment to transparency and superior service has made Auto Europe a trusted name and leader in the travel industry. </a:t>
            </a:r>
          </a:p>
          <a:p>
            <a:endParaRPr lang="en-US" dirty="0">
              <a:latin typeface="Montserrat-Regular"/>
            </a:endParaRPr>
          </a:p>
        </p:txBody>
      </p:sp>
      <p:grpSp>
        <p:nvGrpSpPr>
          <p:cNvPr id="10" name="Group 9">
            <a:extLst>
              <a:ext uri="{FF2B5EF4-FFF2-40B4-BE49-F238E27FC236}">
                <a16:creationId xmlns:a16="http://schemas.microsoft.com/office/drawing/2014/main" id="{9E22C6BB-DD2E-2946-F754-CF80B3CB33C2}"/>
              </a:ext>
            </a:extLst>
          </p:cNvPr>
          <p:cNvGrpSpPr/>
          <p:nvPr/>
        </p:nvGrpSpPr>
        <p:grpSpPr>
          <a:xfrm>
            <a:off x="-1" y="6122354"/>
            <a:ext cx="12192000" cy="735646"/>
            <a:chOff x="-1" y="6122354"/>
            <a:chExt cx="12192000" cy="735646"/>
          </a:xfrm>
        </p:grpSpPr>
        <p:sp>
          <p:nvSpPr>
            <p:cNvPr id="8" name="Rectangle 7">
              <a:extLst>
                <a:ext uri="{FF2B5EF4-FFF2-40B4-BE49-F238E27FC236}">
                  <a16:creationId xmlns:a16="http://schemas.microsoft.com/office/drawing/2014/main" id="{EEDC7D5B-41D1-6403-DCFB-B5D720CDCFAC}"/>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red white and blue logo&#10;&#10;Description automatically generated">
              <a:extLst>
                <a:ext uri="{FF2B5EF4-FFF2-40B4-BE49-F238E27FC236}">
                  <a16:creationId xmlns:a16="http://schemas.microsoft.com/office/drawing/2014/main" id="{B7E118C8-0C72-CD27-2FA0-AD47236E31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7315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pic>
        <p:nvPicPr>
          <p:cNvPr id="9" name="1484224740.034_3_o copy.jpg" descr="1484224740.034_3_o copy.jpg">
            <a:extLst>
              <a:ext uri="{FF2B5EF4-FFF2-40B4-BE49-F238E27FC236}">
                <a16:creationId xmlns:a16="http://schemas.microsoft.com/office/drawing/2014/main" id="{4ED70F4C-3E5F-2069-1936-B091DE1E98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8582" y="2112075"/>
            <a:ext cx="1165295" cy="1165295"/>
          </a:xfrm>
          <a:prstGeom prst="rect">
            <a:avLst/>
          </a:prstGeom>
          <a:ln w="12700">
            <a:miter lim="400000"/>
          </a:ln>
        </p:spPr>
      </p:pic>
      <p:pic>
        <p:nvPicPr>
          <p:cNvPr id="10" name="download copy.png" descr="download copy.png">
            <a:extLst>
              <a:ext uri="{FF2B5EF4-FFF2-40B4-BE49-F238E27FC236}">
                <a16:creationId xmlns:a16="http://schemas.microsoft.com/office/drawing/2014/main" id="{33876F5C-8732-EF34-8129-BBC238ABDB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5460" y="4041576"/>
            <a:ext cx="1110934" cy="1110934"/>
          </a:xfrm>
          <a:prstGeom prst="rect">
            <a:avLst/>
          </a:prstGeom>
          <a:ln w="12700">
            <a:miter lim="400000"/>
          </a:ln>
        </p:spPr>
      </p:pic>
      <p:sp>
        <p:nvSpPr>
          <p:cNvPr id="11" name="Rectangle 3">
            <a:extLst>
              <a:ext uri="{FF2B5EF4-FFF2-40B4-BE49-F238E27FC236}">
                <a16:creationId xmlns:a16="http://schemas.microsoft.com/office/drawing/2014/main" id="{CF043FAC-490E-2D3D-E75B-3D393EB4A414}"/>
              </a:ext>
            </a:extLst>
          </p:cNvPr>
          <p:cNvSpPr txBox="1"/>
          <p:nvPr/>
        </p:nvSpPr>
        <p:spPr>
          <a:xfrm>
            <a:off x="548102" y="1388937"/>
            <a:ext cx="11183954" cy="525397"/>
          </a:xfrm>
          <a:prstGeom prst="rect">
            <a:avLst/>
          </a:prstGeom>
          <a:ln w="12700">
            <a:miter lim="400000"/>
          </a:ln>
          <a:extLst>
            <a:ext uri="{C572A759-6A51-4108-AA02-DFA0A04FC94B}">
              <ma14:wrappingTextBoxFlag xmlns:ma14="http://schemas.microsoft.com/office/mac/drawingml/2011/main" xmlns="" val="1"/>
            </a:ext>
          </a:extLst>
        </p:spPr>
        <p:txBody>
          <a:bodyPr wrap="square" lIns="46798" tIns="46798" rIns="46798" bIns="46798" anchor="t">
            <a:spAutoFit/>
          </a:bodyPr>
          <a:lstStyle/>
          <a:p>
            <a:pPr lvl="1" indent="401320" algn="ctr">
              <a:spcBef>
                <a:spcPts val="300"/>
              </a:spcBef>
              <a:tabLst>
                <a:tab pos="393700" algn="l"/>
                <a:tab pos="508000" algn="l"/>
                <a:tab pos="952500" algn="l"/>
                <a:tab pos="1397000" algn="l"/>
                <a:tab pos="1854200" algn="l"/>
                <a:tab pos="2298700" algn="l"/>
                <a:tab pos="2743200" algn="l"/>
                <a:tab pos="3200400" algn="l"/>
                <a:tab pos="3644900" algn="l"/>
                <a:tab pos="4102100" algn="l"/>
                <a:tab pos="4546600" algn="l"/>
                <a:tab pos="4991100" algn="l"/>
                <a:tab pos="5448300" algn="l"/>
                <a:tab pos="5892800" algn="l"/>
                <a:tab pos="6337300" algn="l"/>
                <a:tab pos="6794500" algn="l"/>
                <a:tab pos="7239000" algn="l"/>
                <a:tab pos="7696200" algn="l"/>
                <a:tab pos="8140700" algn="l"/>
                <a:tab pos="8585200" algn="l"/>
                <a:tab pos="9042400" algn="l"/>
              </a:tabLst>
              <a:defRPr sz="2100" b="0">
                <a:solidFill>
                  <a:srgbClr val="132133"/>
                </a:solidFill>
                <a:latin typeface="Montserrat-Bold"/>
                <a:ea typeface="Montserrat-Bold"/>
                <a:cs typeface="Montserrat-Bold"/>
                <a:sym typeface="Montserrat-Bold"/>
              </a:defRPr>
            </a:pPr>
            <a:r>
              <a:rPr sz="2800" b="1" dirty="0">
                <a:latin typeface="Montserrat"/>
              </a:rPr>
              <a:t>ONLY THE WORLD’S TOP CAR RENTAL SUPPLIERS</a:t>
            </a:r>
            <a:endParaRPr lang="en-US" b="1" u="sng" dirty="0">
              <a:latin typeface="Montserrat"/>
            </a:endParaRPr>
          </a:p>
        </p:txBody>
      </p:sp>
      <p:pic>
        <p:nvPicPr>
          <p:cNvPr id="12" name="Picture 13" descr="Picture 13">
            <a:extLst>
              <a:ext uri="{FF2B5EF4-FFF2-40B4-BE49-F238E27FC236}">
                <a16:creationId xmlns:a16="http://schemas.microsoft.com/office/drawing/2014/main" id="{FCA4EB96-3778-5A56-CF96-7D3B14020CB7}"/>
              </a:ext>
            </a:extLst>
          </p:cNvPr>
          <p:cNvPicPr>
            <a:picLocks noChangeAspect="1"/>
          </p:cNvPicPr>
          <p:nvPr/>
        </p:nvPicPr>
        <p:blipFill>
          <a:blip r:embed="rId4"/>
          <a:stretch>
            <a:fillRect/>
          </a:stretch>
        </p:blipFill>
        <p:spPr>
          <a:xfrm>
            <a:off x="9846670" y="3281134"/>
            <a:ext cx="1204725" cy="495521"/>
          </a:xfrm>
          <a:prstGeom prst="rect">
            <a:avLst/>
          </a:prstGeom>
          <a:ln w="12700">
            <a:miter lim="400000"/>
          </a:ln>
        </p:spPr>
      </p:pic>
      <p:pic>
        <p:nvPicPr>
          <p:cNvPr id="13" name="5a2ae7a1db68181c8f184d5c-1 copy.png" descr="5a2ae7a1db68181c8f184d5c-1 copy.png">
            <a:extLst>
              <a:ext uri="{FF2B5EF4-FFF2-40B4-BE49-F238E27FC236}">
                <a16:creationId xmlns:a16="http://schemas.microsoft.com/office/drawing/2014/main" id="{DBF44864-A209-C019-1018-3C99F34EC1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07729" y="4172566"/>
            <a:ext cx="1236524" cy="711002"/>
          </a:xfrm>
          <a:prstGeom prst="rect">
            <a:avLst/>
          </a:prstGeom>
          <a:ln w="12700">
            <a:miter lim="400000"/>
          </a:ln>
        </p:spPr>
      </p:pic>
      <p:pic>
        <p:nvPicPr>
          <p:cNvPr id="14" name="5a2ae8d2db68181c8f184d7b copy.png" descr="5a2ae8d2db68181c8f184d7b copy.png">
            <a:extLst>
              <a:ext uri="{FF2B5EF4-FFF2-40B4-BE49-F238E27FC236}">
                <a16:creationId xmlns:a16="http://schemas.microsoft.com/office/drawing/2014/main" id="{0A004E49-BD94-C1D4-A166-048A807392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67623" y="3019815"/>
            <a:ext cx="1016001" cy="1016001"/>
          </a:xfrm>
          <a:prstGeom prst="rect">
            <a:avLst/>
          </a:prstGeom>
          <a:ln w="12700">
            <a:miter lim="400000"/>
          </a:ln>
        </p:spPr>
      </p:pic>
      <p:pic>
        <p:nvPicPr>
          <p:cNvPr id="17" name="1200px-Payless_Car_Rental_logo.svg.png" descr="1200px-Payless_Car_Rental_logo.svg.png">
            <a:extLst>
              <a:ext uri="{FF2B5EF4-FFF2-40B4-BE49-F238E27FC236}">
                <a16:creationId xmlns:a16="http://schemas.microsoft.com/office/drawing/2014/main" id="{B9D6F78D-D4B5-94B4-0D90-8BB419F715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2607" y="3369935"/>
            <a:ext cx="1243011" cy="428840"/>
          </a:xfrm>
          <a:prstGeom prst="rect">
            <a:avLst/>
          </a:prstGeom>
          <a:ln w="12700">
            <a:miter lim="400000"/>
          </a:ln>
        </p:spPr>
      </p:pic>
      <p:pic>
        <p:nvPicPr>
          <p:cNvPr id="18" name="keddy-car-hire copy.png" descr="keddy-car-hire copy.png">
            <a:extLst>
              <a:ext uri="{FF2B5EF4-FFF2-40B4-BE49-F238E27FC236}">
                <a16:creationId xmlns:a16="http://schemas.microsoft.com/office/drawing/2014/main" id="{A40AC875-757F-F72F-D7A5-1D867C9C70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96729" y="3289134"/>
            <a:ext cx="1189143" cy="648083"/>
          </a:xfrm>
          <a:prstGeom prst="rect">
            <a:avLst/>
          </a:prstGeom>
          <a:ln w="12700">
            <a:miter lim="400000"/>
          </a:ln>
        </p:spPr>
      </p:pic>
      <p:pic>
        <p:nvPicPr>
          <p:cNvPr id="19" name="enterprise(1) copy.png" descr="enterprise(1) copy.png">
            <a:extLst>
              <a:ext uri="{FF2B5EF4-FFF2-40B4-BE49-F238E27FC236}">
                <a16:creationId xmlns:a16="http://schemas.microsoft.com/office/drawing/2014/main" id="{D5A00880-F9B5-7E0A-2888-4AC08470F7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6024" y="2112402"/>
            <a:ext cx="1165294" cy="1165294"/>
          </a:xfrm>
          <a:prstGeom prst="rect">
            <a:avLst/>
          </a:prstGeom>
          <a:ln w="12700">
            <a:miter lim="400000"/>
          </a:ln>
        </p:spPr>
      </p:pic>
      <p:pic>
        <p:nvPicPr>
          <p:cNvPr id="20" name="Hertz-Logo-CMYK_Artboard1.png" descr="Hertz-Logo-CMYK_Artboard1.png">
            <a:extLst>
              <a:ext uri="{FF2B5EF4-FFF2-40B4-BE49-F238E27FC236}">
                <a16:creationId xmlns:a16="http://schemas.microsoft.com/office/drawing/2014/main" id="{63F9A865-B737-E0AB-064C-66895F6240A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60626" y="2503051"/>
            <a:ext cx="1033348" cy="428840"/>
          </a:xfrm>
          <a:prstGeom prst="rect">
            <a:avLst/>
          </a:prstGeom>
          <a:ln w="12700">
            <a:miter lim="400000"/>
          </a:ln>
        </p:spPr>
      </p:pic>
      <p:pic>
        <p:nvPicPr>
          <p:cNvPr id="21" name="download.png" descr="download.png">
            <a:extLst>
              <a:ext uri="{FF2B5EF4-FFF2-40B4-BE49-F238E27FC236}">
                <a16:creationId xmlns:a16="http://schemas.microsoft.com/office/drawing/2014/main" id="{F577ACFD-AD2B-FA63-8CE5-7379B5C679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95348" y="3445095"/>
            <a:ext cx="1324436" cy="251644"/>
          </a:xfrm>
          <a:prstGeom prst="rect">
            <a:avLst/>
          </a:prstGeom>
          <a:ln w="12700">
            <a:miter lim="400000"/>
          </a:ln>
        </p:spPr>
      </p:pic>
      <p:pic>
        <p:nvPicPr>
          <p:cNvPr id="22" name="avis.JPG" descr="avis.JPG">
            <a:extLst>
              <a:ext uri="{FF2B5EF4-FFF2-40B4-BE49-F238E27FC236}">
                <a16:creationId xmlns:a16="http://schemas.microsoft.com/office/drawing/2014/main" id="{4C9BFD6B-B9FC-38C5-42CD-087174E6A25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14281" y="2546591"/>
            <a:ext cx="1151737" cy="391591"/>
          </a:xfrm>
          <a:prstGeom prst="rect">
            <a:avLst/>
          </a:prstGeom>
          <a:ln w="12700">
            <a:miter lim="400000"/>
          </a:ln>
        </p:spPr>
      </p:pic>
      <p:pic>
        <p:nvPicPr>
          <p:cNvPr id="23" name="9suWOBjO_400x400.jpg" descr="9suWOBjO_400x400.jpg">
            <a:extLst>
              <a:ext uri="{FF2B5EF4-FFF2-40B4-BE49-F238E27FC236}">
                <a16:creationId xmlns:a16="http://schemas.microsoft.com/office/drawing/2014/main" id="{9DFF3F70-BC13-393A-DFBB-F4609AA9652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87160" y="3341230"/>
            <a:ext cx="1243012" cy="484775"/>
          </a:xfrm>
          <a:prstGeom prst="rect">
            <a:avLst/>
          </a:prstGeom>
          <a:ln w="12700">
            <a:miter lim="400000"/>
          </a:ln>
        </p:spPr>
      </p:pic>
      <p:pic>
        <p:nvPicPr>
          <p:cNvPr id="27" name="5a2ae7a9db68181c8f184d5d.png" descr="5a2ae7a9db68181c8f184d5d.png">
            <a:extLst>
              <a:ext uri="{FF2B5EF4-FFF2-40B4-BE49-F238E27FC236}">
                <a16:creationId xmlns:a16="http://schemas.microsoft.com/office/drawing/2014/main" id="{E9DA4EBA-CC6B-2E00-DCBC-F2DF3E77EFF4}"/>
              </a:ext>
            </a:extLst>
          </p:cNvPr>
          <p:cNvPicPr>
            <a:picLocks noChangeAspect="1"/>
          </p:cNvPicPr>
          <p:nvPr/>
        </p:nvPicPr>
        <p:blipFill>
          <a:blip r:embed="rId14"/>
          <a:stretch>
            <a:fillRect/>
          </a:stretch>
        </p:blipFill>
        <p:spPr>
          <a:xfrm>
            <a:off x="8161406" y="2368202"/>
            <a:ext cx="1654479" cy="613131"/>
          </a:xfrm>
          <a:prstGeom prst="rect">
            <a:avLst/>
          </a:prstGeom>
          <a:ln w="12700">
            <a:miter lim="400000"/>
          </a:ln>
        </p:spPr>
      </p:pic>
      <p:pic>
        <p:nvPicPr>
          <p:cNvPr id="1028" name="Picture 4" descr="Renault logo transparent PNG - StickPNG">
            <a:extLst>
              <a:ext uri="{FF2B5EF4-FFF2-40B4-BE49-F238E27FC236}">
                <a16:creationId xmlns:a16="http://schemas.microsoft.com/office/drawing/2014/main" id="{37B8E734-4CEA-34CF-EA76-EE13BFC16CF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457798" y="4179572"/>
            <a:ext cx="1358087" cy="7639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rifty Car Rental - YouTube">
            <a:extLst>
              <a:ext uri="{FF2B5EF4-FFF2-40B4-BE49-F238E27FC236}">
                <a16:creationId xmlns:a16="http://schemas.microsoft.com/office/drawing/2014/main" id="{32F5482F-339D-BB01-72BC-8243515951F4}"/>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885992" y="3355910"/>
            <a:ext cx="1260261" cy="477213"/>
          </a:xfrm>
          <a:prstGeom prst="rect">
            <a:avLst/>
          </a:prstGeom>
        </p:spPr>
      </p:pic>
      <p:pic>
        <p:nvPicPr>
          <p:cNvPr id="5" name="Picture 4" descr="Peugeot Leasing in Europe | Peugeot Car2Europe Fleet Information">
            <a:extLst>
              <a:ext uri="{FF2B5EF4-FFF2-40B4-BE49-F238E27FC236}">
                <a16:creationId xmlns:a16="http://schemas.microsoft.com/office/drawing/2014/main" id="{1F38E9E6-6975-4F87-8063-A5CDBF92EB4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044924" y="4215457"/>
            <a:ext cx="1023549" cy="763231"/>
          </a:xfrm>
          <a:prstGeom prst="rect">
            <a:avLst/>
          </a:prstGeom>
        </p:spPr>
      </p:pic>
      <p:pic>
        <p:nvPicPr>
          <p:cNvPr id="6" name="Picture 5" descr="Citroën Car-2-Europe Lease | Lease a Citroën in Europe">
            <a:extLst>
              <a:ext uri="{FF2B5EF4-FFF2-40B4-BE49-F238E27FC236}">
                <a16:creationId xmlns:a16="http://schemas.microsoft.com/office/drawing/2014/main" id="{3DC73BE7-3DA4-09A7-8C6B-5A57AFBD8F6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540246" y="4217353"/>
            <a:ext cx="978784" cy="702891"/>
          </a:xfrm>
          <a:prstGeom prst="rect">
            <a:avLst/>
          </a:prstGeom>
        </p:spPr>
      </p:pic>
      <p:grpSp>
        <p:nvGrpSpPr>
          <p:cNvPr id="34" name="Group 33">
            <a:extLst>
              <a:ext uri="{FF2B5EF4-FFF2-40B4-BE49-F238E27FC236}">
                <a16:creationId xmlns:a16="http://schemas.microsoft.com/office/drawing/2014/main" id="{F9B8A4F6-DC76-DBB7-A97D-87D180E92BC2}"/>
              </a:ext>
            </a:extLst>
          </p:cNvPr>
          <p:cNvGrpSpPr/>
          <p:nvPr/>
        </p:nvGrpSpPr>
        <p:grpSpPr>
          <a:xfrm>
            <a:off x="-1" y="6122354"/>
            <a:ext cx="12192000" cy="735646"/>
            <a:chOff x="-1" y="6122354"/>
            <a:chExt cx="12192000" cy="735646"/>
          </a:xfrm>
        </p:grpSpPr>
        <p:sp>
          <p:nvSpPr>
            <p:cNvPr id="32" name="Rectangle 31">
              <a:extLst>
                <a:ext uri="{FF2B5EF4-FFF2-40B4-BE49-F238E27FC236}">
                  <a16:creationId xmlns:a16="http://schemas.microsoft.com/office/drawing/2014/main" id="{95071B32-FBFF-595A-CB39-0FF9CAB2B5B0}"/>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red white and blue logo&#10;&#10;Description automatically generated">
              <a:extLst>
                <a:ext uri="{FF2B5EF4-FFF2-40B4-BE49-F238E27FC236}">
                  <a16:creationId xmlns:a16="http://schemas.microsoft.com/office/drawing/2014/main" id="{FB9ED65A-DC8D-F2A7-E028-EAAB5CA64CA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222655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98EE-A63E-902B-F677-F9C4D93839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20624"/>
            <a:ext cx="6096000"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5" name="Content Placeholder 5">
            <a:extLst>
              <a:ext uri="{FF2B5EF4-FFF2-40B4-BE49-F238E27FC236}">
                <a16:creationId xmlns:a16="http://schemas.microsoft.com/office/drawing/2014/main" id="{D841CD74-3636-586A-F863-EDA30CC0F95E}"/>
              </a:ext>
            </a:extLst>
          </p:cNvPr>
          <p:cNvSpPr txBox="1"/>
          <p:nvPr/>
        </p:nvSpPr>
        <p:spPr>
          <a:xfrm>
            <a:off x="6633731" y="714605"/>
            <a:ext cx="5329208" cy="570984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Autofit/>
          </a:bodyPr>
          <a:lstStyle/>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Rates available at 24,000 pick-up locations worldwide</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The best rates, availability and supplier connectivity in the industry</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24/7 worldwide car rental support 1-800-970-0380) before, during &amp; after travel</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Unprecedented professional sales management TA support </a:t>
            </a:r>
            <a:r>
              <a:rPr lang="de-DE" sz="1400" dirty="0" err="1">
                <a:latin typeface="Montserrat"/>
              </a:rPr>
              <a:t>team</a:t>
            </a:r>
            <a:r>
              <a:rPr lang="de-DE" sz="1400" dirty="0">
                <a:latin typeface="Montserrat"/>
              </a:rPr>
              <a:t> </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Dedicated post travel customer service department specializing in billing disputes &amp; claim resolution</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400 direct interfaces to the supplier reservation systems</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Global call center operations in the US, Europe and Australia</a:t>
            </a:r>
          </a:p>
          <a:p>
            <a:pPr marL="342900" indent="-342900" defTabSz="914400">
              <a:lnSpc>
                <a:spcPct val="150000"/>
              </a:lnSpc>
              <a:spcBef>
                <a:spcPts val="600"/>
              </a:spcBef>
              <a:buFont typeface="Wingdings" panose="05000000000000000000" pitchFamily="2" charset="2"/>
              <a:buChar char="§"/>
              <a:defRPr sz="2200" b="0">
                <a:solidFill>
                  <a:srgbClr val="132133"/>
                </a:solidFill>
                <a:latin typeface="Montserrat-Regular"/>
                <a:ea typeface="Montserrat-Regular"/>
                <a:cs typeface="Montserrat-Regular"/>
                <a:sym typeface="Montserrat-Regular"/>
              </a:defRPr>
            </a:pPr>
            <a:r>
              <a:rPr lang="de-DE" sz="1400" dirty="0">
                <a:latin typeface="Montserrat"/>
              </a:rPr>
              <a:t>24/7 IT Help Desk</a:t>
            </a:r>
          </a:p>
          <a:p>
            <a:pPr defTabSz="914400">
              <a:spcBef>
                <a:spcPts val="600"/>
              </a:spcBef>
              <a:defRPr sz="2200" b="0">
                <a:solidFill>
                  <a:srgbClr val="132133"/>
                </a:solidFill>
                <a:latin typeface="Montserrat-Regular"/>
                <a:ea typeface="Montserrat-Regular"/>
                <a:cs typeface="Montserrat-Regular"/>
                <a:sym typeface="Montserrat-Regular"/>
              </a:defRPr>
            </a:pPr>
            <a:endParaRPr lang="de-DE" sz="1400" dirty="0">
              <a:latin typeface="Montserrat"/>
            </a:endParaRPr>
          </a:p>
          <a:p>
            <a:pPr marL="342900" indent="-342900" defTabSz="914400">
              <a:spcBef>
                <a:spcPts val="600"/>
              </a:spcBef>
              <a:buFont typeface="Wingdings" panose="05000000000000000000" pitchFamily="2" charset="2"/>
              <a:buChar char="ü"/>
              <a:defRPr sz="2200" b="0">
                <a:solidFill>
                  <a:srgbClr val="132133"/>
                </a:solidFill>
                <a:latin typeface="Montserrat-Regular"/>
                <a:ea typeface="Montserrat-Regular"/>
                <a:cs typeface="Montserrat-Regular"/>
                <a:sym typeface="Montserrat-Regular"/>
              </a:defRPr>
            </a:pPr>
            <a:endParaRPr lang="de-DE" sz="1400" dirty="0">
              <a:latin typeface="Montserrat"/>
            </a:endParaRPr>
          </a:p>
          <a:p>
            <a:pPr marL="342900" indent="-342900" defTabSz="914400">
              <a:spcBef>
                <a:spcPts val="600"/>
              </a:spcBef>
              <a:buFont typeface="Wingdings" panose="05000000000000000000" pitchFamily="2" charset="2"/>
              <a:buChar char="ü"/>
              <a:defRPr sz="2200" b="0">
                <a:solidFill>
                  <a:srgbClr val="132133"/>
                </a:solidFill>
                <a:latin typeface="Montserrat-Regular"/>
                <a:ea typeface="Montserrat-Regular"/>
                <a:cs typeface="Montserrat-Regular"/>
                <a:sym typeface="Montserrat-Regular"/>
              </a:defRPr>
            </a:pPr>
            <a:endParaRPr lang="de-DE" sz="1400" dirty="0">
              <a:latin typeface="Montserrat"/>
            </a:endParaRPr>
          </a:p>
        </p:txBody>
      </p:sp>
      <p:grpSp>
        <p:nvGrpSpPr>
          <p:cNvPr id="11" name="Group 10">
            <a:extLst>
              <a:ext uri="{FF2B5EF4-FFF2-40B4-BE49-F238E27FC236}">
                <a16:creationId xmlns:a16="http://schemas.microsoft.com/office/drawing/2014/main" id="{775B999B-9529-2567-D6ED-E68B344EB3FA}"/>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86DDD0FC-C714-BC84-5BA4-E715A3BC51B9}"/>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329D76DB-5308-4A21-04DA-9C10479B21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128228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0FB29E5-A5A1-BB06-CA8B-C62B4BE171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84246"/>
            <a:ext cx="6095605" cy="5729323"/>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6761647" y="1363955"/>
            <a:ext cx="5039256" cy="869469"/>
          </a:xfrm>
          <a:prstGeom prst="rect">
            <a:avLst/>
          </a:prstGeom>
          <a:noFill/>
        </p:spPr>
        <p:txBody>
          <a:bodyPr wrap="square" lIns="91440" tIns="45720" rIns="91440" bIns="45720" rtlCol="0" anchor="t">
            <a:spAutoFit/>
          </a:bodyPr>
          <a:lstStyle/>
          <a:p>
            <a:pPr algn="ctr" defTabSz="905255">
              <a:spcBef>
                <a:spcPts val="300"/>
              </a:spcBef>
              <a:defRPr sz="4100" b="0">
                <a:solidFill>
                  <a:srgbClr val="132133"/>
                </a:solidFill>
                <a:latin typeface="Montserrat-Bold"/>
                <a:ea typeface="Montserrat-Bold"/>
                <a:cs typeface="Montserrat-Bold"/>
                <a:sym typeface="Montserrat-Bold"/>
              </a:defRPr>
            </a:pPr>
            <a:r>
              <a:rPr lang="en-PH" sz="2400" b="1" dirty="0">
                <a:latin typeface="Montserrat"/>
              </a:rPr>
              <a:t>BEST CAR RENTAL RATES </a:t>
            </a:r>
          </a:p>
          <a:p>
            <a:pPr algn="ctr" defTabSz="905255">
              <a:spcBef>
                <a:spcPts val="300"/>
              </a:spcBef>
              <a:defRPr sz="4100" b="0">
                <a:solidFill>
                  <a:srgbClr val="132133"/>
                </a:solidFill>
                <a:latin typeface="Montserrat-Bold"/>
                <a:ea typeface="Montserrat-Bold"/>
                <a:cs typeface="Montserrat-Bold"/>
                <a:sym typeface="Montserrat-Bold"/>
              </a:defRPr>
            </a:pPr>
            <a:r>
              <a:rPr lang="en-PH" sz="2400" b="1" dirty="0">
                <a:latin typeface="Montserrat"/>
              </a:rPr>
              <a:t>IN EUROPE GUARANTEED!</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456127" y="2536998"/>
            <a:ext cx="5424797" cy="2564805"/>
          </a:xfrm>
          <a:prstGeom prst="rect">
            <a:avLst/>
          </a:prstGeom>
          <a:noFill/>
        </p:spPr>
        <p:txBody>
          <a:bodyPr wrap="square" lIns="91440" tIns="45720" rIns="91440" bIns="45720" rtlCol="0" anchor="t">
            <a:spAutoFit/>
          </a:bodyPr>
          <a:lstStyle/>
          <a:p>
            <a:pPr algn="ctr" defTabSz="905255">
              <a:spcBef>
                <a:spcPts val="500"/>
              </a:spcBef>
              <a:defRPr sz="2100" b="0">
                <a:solidFill>
                  <a:srgbClr val="132133"/>
                </a:solidFill>
                <a:latin typeface="Montserrat-Regular"/>
                <a:ea typeface="Montserrat-Regular"/>
                <a:cs typeface="Montserrat-Regular"/>
                <a:sym typeface="Montserrat-Regular"/>
              </a:defRPr>
            </a:pPr>
            <a:r>
              <a:rPr lang="en-PH" sz="1600" dirty="0">
                <a:latin typeface="Montserrat"/>
              </a:rPr>
              <a:t>We have the </a:t>
            </a:r>
            <a:r>
              <a:rPr lang="en-PH" sz="1600" b="1" u="sng" dirty="0">
                <a:latin typeface="Montserrat"/>
                <a:ea typeface="Montserrat-Bold"/>
                <a:cs typeface="Montserrat-Bold"/>
                <a:sym typeface="Montserrat-Bold"/>
              </a:rPr>
              <a:t>BEST PRICE GUARANTEE</a:t>
            </a:r>
            <a:r>
              <a:rPr lang="en-PH" sz="1600" dirty="0">
                <a:latin typeface="Montserrat"/>
                <a:ea typeface="Montserrat-Bold"/>
                <a:cs typeface="Montserrat-Bold"/>
                <a:sym typeface="Montserrat-Bold"/>
              </a:rPr>
              <a:t> </a:t>
            </a:r>
            <a:endParaRPr lang="en-US" sz="1600" dirty="0">
              <a:latin typeface="Montserrat"/>
            </a:endParaRPr>
          </a:p>
          <a:p>
            <a:pPr algn="ctr" defTabSz="905255">
              <a:spcBef>
                <a:spcPts val="500"/>
              </a:spcBef>
              <a:defRPr sz="2100" b="0">
                <a:solidFill>
                  <a:srgbClr val="132133"/>
                </a:solidFill>
                <a:latin typeface="Montserrat-Regular"/>
                <a:ea typeface="Montserrat-Regular"/>
                <a:cs typeface="Montserrat-Regular"/>
                <a:sym typeface="Montserrat-Regular"/>
              </a:defRPr>
            </a:pPr>
            <a:r>
              <a:rPr lang="en-PH" sz="1600" dirty="0">
                <a:latin typeface="Montserrat"/>
              </a:rPr>
              <a:t>Our promise to either beat or match any international car rental rate from a competitor with the same details and inclusions</a:t>
            </a:r>
          </a:p>
          <a:p>
            <a:pPr algn="ctr" defTabSz="905255">
              <a:spcBef>
                <a:spcPts val="500"/>
              </a:spcBef>
              <a:defRPr sz="2100" b="0">
                <a:solidFill>
                  <a:srgbClr val="132133"/>
                </a:solidFill>
                <a:latin typeface="Montserrat-Regular"/>
                <a:ea typeface="Montserrat-Regular"/>
                <a:cs typeface="Montserrat-Regular"/>
                <a:sym typeface="Montserrat-Regular"/>
              </a:defRPr>
            </a:pPr>
            <a:endParaRPr lang="en-PH" sz="1600" dirty="0">
              <a:latin typeface="Montserrat"/>
            </a:endParaRPr>
          </a:p>
          <a:p>
            <a:pPr algn="ctr" defTabSz="905255">
              <a:spcBef>
                <a:spcPts val="500"/>
              </a:spcBef>
              <a:defRPr sz="2100" b="0">
                <a:solidFill>
                  <a:srgbClr val="132133"/>
                </a:solidFill>
                <a:latin typeface="Montserrat-Regular"/>
                <a:ea typeface="Montserrat-Regular"/>
                <a:cs typeface="Montserrat-Regular"/>
                <a:sym typeface="Montserrat-Regular"/>
              </a:defRPr>
            </a:pPr>
            <a:r>
              <a:rPr lang="en-PH" sz="1600" b="1" dirty="0">
                <a:latin typeface="Montserrat"/>
                <a:hlinkClick r:id="rId3"/>
              </a:rPr>
              <a:t>beatrates@autoeurope.com</a:t>
            </a:r>
            <a:br>
              <a:rPr lang="en-PH" sz="1600" b="1" dirty="0">
                <a:latin typeface="Montserrat"/>
              </a:rPr>
            </a:br>
            <a:br>
              <a:rPr lang="en-PH" sz="1600" b="1" dirty="0">
                <a:latin typeface="Montserrat"/>
                <a:ea typeface="+mn-lt"/>
                <a:cs typeface="+mn-lt"/>
              </a:rPr>
            </a:br>
            <a:r>
              <a:rPr lang="en-PH" sz="1600" b="1" dirty="0">
                <a:latin typeface="Montserrat"/>
                <a:ea typeface="+mn-lt"/>
                <a:cs typeface="+mn-lt"/>
                <a:hlinkClick r:id="rId4"/>
              </a:rPr>
              <a:t>https://www.autoeurope.com/beatrate/</a:t>
            </a:r>
            <a:r>
              <a:rPr lang="en-PH" sz="1600" b="1" dirty="0">
                <a:latin typeface="Montserrat"/>
                <a:ea typeface="+mn-lt"/>
                <a:cs typeface="+mn-lt"/>
              </a:rPr>
              <a:t> </a:t>
            </a:r>
          </a:p>
          <a:p>
            <a:pPr algn="ctr" defTabSz="905255">
              <a:spcBef>
                <a:spcPts val="500"/>
              </a:spcBef>
              <a:defRPr sz="2100" b="0">
                <a:solidFill>
                  <a:srgbClr val="132133"/>
                </a:solidFill>
                <a:latin typeface="Montserrat-Regular"/>
                <a:ea typeface="Montserrat-Regular"/>
                <a:cs typeface="Montserrat-Regular"/>
                <a:sym typeface="Montserrat-Regular"/>
              </a:defRPr>
            </a:pPr>
            <a:endParaRPr lang="en-PH" sz="1600" b="1" dirty="0">
              <a:solidFill>
                <a:srgbClr val="132133"/>
              </a:solidFill>
              <a:latin typeface="Montserrat"/>
              <a:ea typeface="Calibri"/>
              <a:cs typeface="Calibri"/>
            </a:endParaRPr>
          </a:p>
        </p:txBody>
      </p:sp>
      <p:grpSp>
        <p:nvGrpSpPr>
          <p:cNvPr id="10" name="Group 9">
            <a:extLst>
              <a:ext uri="{FF2B5EF4-FFF2-40B4-BE49-F238E27FC236}">
                <a16:creationId xmlns:a16="http://schemas.microsoft.com/office/drawing/2014/main" id="{8426D831-F115-EB0E-9862-9990DCC83AF5}"/>
              </a:ext>
            </a:extLst>
          </p:cNvPr>
          <p:cNvGrpSpPr/>
          <p:nvPr/>
        </p:nvGrpSpPr>
        <p:grpSpPr>
          <a:xfrm>
            <a:off x="-1" y="6122354"/>
            <a:ext cx="12192000" cy="735646"/>
            <a:chOff x="-1" y="6122354"/>
            <a:chExt cx="12192000" cy="735646"/>
          </a:xfrm>
        </p:grpSpPr>
        <p:sp>
          <p:nvSpPr>
            <p:cNvPr id="5" name="Rectangle 4">
              <a:extLst>
                <a:ext uri="{FF2B5EF4-FFF2-40B4-BE49-F238E27FC236}">
                  <a16:creationId xmlns:a16="http://schemas.microsoft.com/office/drawing/2014/main" id="{DE8C4FAA-DFB5-1D68-0AF5-66254B62B057}"/>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red white and blue logo&#10;&#10;Description automatically generated">
              <a:extLst>
                <a:ext uri="{FF2B5EF4-FFF2-40B4-BE49-F238E27FC236}">
                  <a16:creationId xmlns:a16="http://schemas.microsoft.com/office/drawing/2014/main" id="{3E8CFA50-460B-F941-3A14-47651AE5E8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370080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E2E6A-A3D8-D200-34C2-650A8040C0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0624"/>
            <a:ext cx="6096000" cy="5701730"/>
          </a:xfrm>
          <a:prstGeom prst="rect">
            <a:avLst/>
          </a:prstGeom>
        </p:spPr>
      </p:pic>
      <p:grpSp>
        <p:nvGrpSpPr>
          <p:cNvPr id="31" name="Group 30">
            <a:extLst>
              <a:ext uri="{FF2B5EF4-FFF2-40B4-BE49-F238E27FC236}">
                <a16:creationId xmlns:a16="http://schemas.microsoft.com/office/drawing/2014/main" id="{3AD6C742-75CF-38A8-D27D-2ED983C270E3}"/>
              </a:ext>
            </a:extLst>
          </p:cNvPr>
          <p:cNvGrpSpPr/>
          <p:nvPr/>
        </p:nvGrpSpPr>
        <p:grpSpPr>
          <a:xfrm>
            <a:off x="-1" y="0"/>
            <a:ext cx="12192001" cy="1052966"/>
            <a:chOff x="-1" y="0"/>
            <a:chExt cx="12192001" cy="1052966"/>
          </a:xfrm>
        </p:grpSpPr>
        <p:sp>
          <p:nvSpPr>
            <p:cNvPr id="2" name="Rectangle 1">
              <a:extLst>
                <a:ext uri="{FF2B5EF4-FFF2-40B4-BE49-F238E27FC236}">
                  <a16:creationId xmlns:a16="http://schemas.microsoft.com/office/drawing/2014/main" id="{C0FEEEF0-446E-FBF9-5E06-9474CF7B59FB}"/>
                </a:ext>
              </a:extLst>
            </p:cNvPr>
            <p:cNvSpPr/>
            <p:nvPr/>
          </p:nvSpPr>
          <p:spPr>
            <a:xfrm>
              <a:off x="0" y="0"/>
              <a:ext cx="12192000" cy="420624"/>
            </a:xfrm>
            <a:prstGeom prst="rect">
              <a:avLst/>
            </a:prstGeom>
            <a:solidFill>
              <a:srgbClr val="308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2">
              <a:extLst>
                <a:ext uri="{FF2B5EF4-FFF2-40B4-BE49-F238E27FC236}">
                  <a16:creationId xmlns:a16="http://schemas.microsoft.com/office/drawing/2014/main" id="{C4C0EE3D-6E2A-274A-1F6C-AB1FAE22B1A7}"/>
                </a:ext>
              </a:extLst>
            </p:cNvPr>
            <p:cNvSpPr/>
            <p:nvPr/>
          </p:nvSpPr>
          <p:spPr>
            <a:xfrm>
              <a:off x="-1" y="1"/>
              <a:ext cx="6096002" cy="1052965"/>
            </a:xfrm>
            <a:custGeom>
              <a:avLst/>
              <a:gdLst>
                <a:gd name="connsiteX0" fmla="*/ 0 w 3359888"/>
                <a:gd name="connsiteY0" fmla="*/ 0 h 1212111"/>
                <a:gd name="connsiteX1" fmla="*/ 3359888 w 3359888"/>
                <a:gd name="connsiteY1" fmla="*/ 0 h 1212111"/>
                <a:gd name="connsiteX2" fmla="*/ 3359888 w 3359888"/>
                <a:gd name="connsiteY2" fmla="*/ 1212111 h 1212111"/>
                <a:gd name="connsiteX3" fmla="*/ 0 w 3359888"/>
                <a:gd name="connsiteY3" fmla="*/ 1212111 h 1212111"/>
                <a:gd name="connsiteX4" fmla="*/ 0 w 3359888"/>
                <a:gd name="connsiteY4" fmla="*/ 0 h 1212111"/>
                <a:gd name="connsiteX0" fmla="*/ 0 w 4508204"/>
                <a:gd name="connsiteY0" fmla="*/ 7089 h 1219200"/>
                <a:gd name="connsiteX1" fmla="*/ 4508204 w 4508204"/>
                <a:gd name="connsiteY1" fmla="*/ 0 h 1219200"/>
                <a:gd name="connsiteX2" fmla="*/ 3359888 w 4508204"/>
                <a:gd name="connsiteY2" fmla="*/ 1219200 h 1219200"/>
                <a:gd name="connsiteX3" fmla="*/ 0 w 4508204"/>
                <a:gd name="connsiteY3" fmla="*/ 1219200 h 1219200"/>
                <a:gd name="connsiteX4" fmla="*/ 0 w 4508204"/>
                <a:gd name="connsiteY4" fmla="*/ 7089 h 1219200"/>
                <a:gd name="connsiteX0" fmla="*/ 0 w 4519493"/>
                <a:gd name="connsiteY0" fmla="*/ 0 h 1212111"/>
                <a:gd name="connsiteX1" fmla="*/ 4519493 w 4519493"/>
                <a:gd name="connsiteY1" fmla="*/ 4200 h 1212111"/>
                <a:gd name="connsiteX2" fmla="*/ 3359888 w 4519493"/>
                <a:gd name="connsiteY2" fmla="*/ 1212111 h 1212111"/>
                <a:gd name="connsiteX3" fmla="*/ 0 w 4519493"/>
                <a:gd name="connsiteY3" fmla="*/ 1212111 h 1212111"/>
                <a:gd name="connsiteX4" fmla="*/ 0 w 4519493"/>
                <a:gd name="connsiteY4" fmla="*/ 0 h 1212111"/>
                <a:gd name="connsiteX0" fmla="*/ 0 w 4519493"/>
                <a:gd name="connsiteY0" fmla="*/ 0 h 1212111"/>
                <a:gd name="connsiteX1" fmla="*/ 4519493 w 4519493"/>
                <a:gd name="connsiteY1" fmla="*/ 4200 h 1212111"/>
                <a:gd name="connsiteX2" fmla="*/ 3871764 w 4519493"/>
                <a:gd name="connsiteY2" fmla="*/ 1195665 h 1212111"/>
                <a:gd name="connsiteX3" fmla="*/ 0 w 4519493"/>
                <a:gd name="connsiteY3" fmla="*/ 1212111 h 1212111"/>
                <a:gd name="connsiteX4" fmla="*/ 0 w 4519493"/>
                <a:gd name="connsiteY4" fmla="*/ 0 h 12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93" h="1212111">
                  <a:moveTo>
                    <a:pt x="0" y="0"/>
                  </a:moveTo>
                  <a:lnTo>
                    <a:pt x="4519493" y="4200"/>
                  </a:lnTo>
                  <a:lnTo>
                    <a:pt x="3871764" y="1195665"/>
                  </a:lnTo>
                  <a:lnTo>
                    <a:pt x="0" y="1212111"/>
                  </a:lnTo>
                  <a:lnTo>
                    <a:pt x="0" y="0"/>
                  </a:lnTo>
                  <a:close/>
                </a:path>
              </a:pathLst>
            </a:custGeom>
            <a:solidFill>
              <a:srgbClr val="0B2033"/>
            </a:solidFill>
            <a:ln>
              <a:solidFill>
                <a:srgbClr val="0B2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A7C06EF-23EC-3AC8-647A-D8F7DC27CE3E}"/>
              </a:ext>
            </a:extLst>
          </p:cNvPr>
          <p:cNvSpPr txBox="1"/>
          <p:nvPr/>
        </p:nvSpPr>
        <p:spPr>
          <a:xfrm>
            <a:off x="396035" y="372100"/>
            <a:ext cx="3862321" cy="584775"/>
          </a:xfrm>
          <a:prstGeom prst="rect">
            <a:avLst/>
          </a:prstGeom>
          <a:noFill/>
        </p:spPr>
        <p:txBody>
          <a:bodyPr wrap="square" rtlCol="0">
            <a:spAutoFit/>
          </a:bodyPr>
          <a:lstStyle/>
          <a:p>
            <a:r>
              <a:rPr lang="en-US" sz="3200" b="1" dirty="0">
                <a:solidFill>
                  <a:schemeClr val="bg1"/>
                </a:solidFill>
                <a:latin typeface="Montserrat" pitchFamily="2" charset="77"/>
              </a:rPr>
              <a:t>BENEFITS</a:t>
            </a:r>
          </a:p>
        </p:txBody>
      </p:sp>
      <p:sp>
        <p:nvSpPr>
          <p:cNvPr id="8" name="TextBox 7">
            <a:extLst>
              <a:ext uri="{FF2B5EF4-FFF2-40B4-BE49-F238E27FC236}">
                <a16:creationId xmlns:a16="http://schemas.microsoft.com/office/drawing/2014/main" id="{B7F26BD2-E653-DA5A-A98E-2DB27E62B166}"/>
              </a:ext>
            </a:extLst>
          </p:cNvPr>
          <p:cNvSpPr txBox="1"/>
          <p:nvPr/>
        </p:nvSpPr>
        <p:spPr>
          <a:xfrm>
            <a:off x="418489" y="143468"/>
            <a:ext cx="3862321" cy="338554"/>
          </a:xfrm>
          <a:prstGeom prst="rect">
            <a:avLst/>
          </a:prstGeom>
          <a:noFill/>
        </p:spPr>
        <p:txBody>
          <a:bodyPr wrap="square" rtlCol="0">
            <a:spAutoFit/>
          </a:bodyPr>
          <a:lstStyle/>
          <a:p>
            <a:r>
              <a:rPr lang="en-US" sz="1600" dirty="0">
                <a:solidFill>
                  <a:schemeClr val="bg1"/>
                </a:solidFill>
                <a:latin typeface="Montserrat" pitchFamily="2" charset="77"/>
              </a:rPr>
              <a:t>Why choose Auto Europe: </a:t>
            </a:r>
          </a:p>
        </p:txBody>
      </p:sp>
      <p:sp>
        <p:nvSpPr>
          <p:cNvPr id="6" name="TextBox 5">
            <a:extLst>
              <a:ext uri="{FF2B5EF4-FFF2-40B4-BE49-F238E27FC236}">
                <a16:creationId xmlns:a16="http://schemas.microsoft.com/office/drawing/2014/main" id="{6174B5FD-E7EA-D84A-D70E-012C425DBC3E}"/>
              </a:ext>
            </a:extLst>
          </p:cNvPr>
          <p:cNvSpPr txBox="1"/>
          <p:nvPr/>
        </p:nvSpPr>
        <p:spPr>
          <a:xfrm>
            <a:off x="6953967" y="1714063"/>
            <a:ext cx="4354330" cy="461665"/>
          </a:xfrm>
          <a:prstGeom prst="rect">
            <a:avLst/>
          </a:prstGeom>
          <a:noFill/>
        </p:spPr>
        <p:txBody>
          <a:bodyPr wrap="square" lIns="91440" tIns="45720" rIns="91440" bIns="45720" rtlCol="0" anchor="t">
            <a:spAutoFit/>
          </a:bodyPr>
          <a:lstStyle/>
          <a:p>
            <a:pPr algn="ctr" defTabSz="914400">
              <a:spcBef>
                <a:spcPts val="400"/>
              </a:spcBef>
              <a:defRPr sz="4200" b="0">
                <a:solidFill>
                  <a:srgbClr val="132133"/>
                </a:solidFill>
                <a:latin typeface="Montserrat-Bold"/>
                <a:ea typeface="Montserrat-Bold"/>
                <a:cs typeface="Montserrat-Bold"/>
                <a:sym typeface="Montserrat-Bold"/>
              </a:defRPr>
            </a:pPr>
            <a:r>
              <a:rPr lang="en-US" sz="2400" b="1" dirty="0">
                <a:latin typeface="Montserrat"/>
              </a:rPr>
              <a:t>ADDED FLEXIBILITY</a:t>
            </a:r>
          </a:p>
        </p:txBody>
      </p:sp>
      <p:sp>
        <p:nvSpPr>
          <p:cNvPr id="16" name="TextBox 15">
            <a:extLst>
              <a:ext uri="{FF2B5EF4-FFF2-40B4-BE49-F238E27FC236}">
                <a16:creationId xmlns:a16="http://schemas.microsoft.com/office/drawing/2014/main" id="{E4BD1DBB-237C-7499-5D3E-D1BF4AC3ABBC}"/>
              </a:ext>
            </a:extLst>
          </p:cNvPr>
          <p:cNvSpPr txBox="1"/>
          <p:nvPr/>
        </p:nvSpPr>
        <p:spPr>
          <a:xfrm>
            <a:off x="6474550" y="2511890"/>
            <a:ext cx="5390557" cy="3924151"/>
          </a:xfrm>
          <a:prstGeom prst="rect">
            <a:avLst/>
          </a:prstGeom>
          <a:noFill/>
        </p:spPr>
        <p:txBody>
          <a:bodyPr wrap="square" lIns="91440" tIns="45720" rIns="91440" bIns="45720" rtlCol="0" anchor="t">
            <a:spAutoFit/>
          </a:bodyPr>
          <a:lstStyle/>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dirty="0">
                <a:latin typeface="Montserrat"/>
              </a:rPr>
              <a:t>Free cancellation up until 48hrs before pick-up in all cases.</a:t>
            </a:r>
            <a:endParaRPr lang="en-US" sz="2200" dirty="0">
              <a:latin typeface="Montserrat-Regular"/>
            </a:endParaRPr>
          </a:p>
          <a:p>
            <a:pPr algn="ctr" defTabSz="914400">
              <a:spcBef>
                <a:spcPts val="600"/>
              </a:spcBef>
              <a:defRPr sz="2200" b="0">
                <a:solidFill>
                  <a:srgbClr val="132133"/>
                </a:solidFill>
                <a:latin typeface="Montserrat-Regular"/>
                <a:ea typeface="Montserrat-Regular"/>
                <a:cs typeface="Montserrat-Regular"/>
                <a:sym typeface="Montserrat-Regular"/>
              </a:defRPr>
            </a:pPr>
            <a:endParaRPr lang="en-US" sz="1600" dirty="0">
              <a:latin typeface="Montserrat"/>
            </a:endParaRP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b="1" dirty="0">
                <a:latin typeface="Montserrat" panose="00000500000000000000" pitchFamily="2" charset="0"/>
              </a:rPr>
              <a:t>Cancellation Cover </a:t>
            </a:r>
            <a:r>
              <a:rPr lang="en-US" sz="1600" dirty="0">
                <a:latin typeface="Montserrat" panose="00000500000000000000" pitchFamily="2" charset="0"/>
              </a:rPr>
              <a:t>can be purchased for cancellations within 48 hours of pickup and when purchased we will refund the total rental or </a:t>
            </a:r>
            <a:r>
              <a:rPr lang="en-US" sz="1600"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a pro-rated portion of the daily booking price, if your client cannot pick up their vehicle or needs to return it early. </a:t>
            </a: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Plus, you can earn </a:t>
            </a:r>
            <a:r>
              <a:rPr lang="en-US" sz="1600" b="1"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commission </a:t>
            </a:r>
            <a:r>
              <a:rPr lang="en-US" sz="1600" kern="0" dirty="0">
                <a:solidFill>
                  <a:srgbClr val="0B2033"/>
                </a:solidFill>
                <a:effectLst/>
                <a:latin typeface="Montserrat" panose="00000500000000000000" pitchFamily="2" charset="0"/>
                <a:ea typeface="Times New Roman" panose="02020603050405020304" pitchFamily="18" charset="0"/>
                <a:cs typeface="Times New Roman" panose="02020603050405020304" pitchFamily="18" charset="0"/>
              </a:rPr>
              <a:t>on every new booking you make where Cancellation Cover has been added. </a:t>
            </a:r>
            <a:endParaRPr lang="en-US" sz="1600" kern="100" dirty="0">
              <a:effectLst/>
              <a:latin typeface="Montserrat" panose="00000500000000000000" pitchFamily="2" charset="0"/>
              <a:ea typeface="Aptos" panose="020B0004020202020204" pitchFamily="34" charset="0"/>
              <a:cs typeface="Times New Roman" panose="02020603050405020304" pitchFamily="18" charset="0"/>
            </a:endParaRPr>
          </a:p>
          <a:p>
            <a:pPr algn="ctr" defTabSz="914400">
              <a:spcBef>
                <a:spcPts val="600"/>
              </a:spcBef>
              <a:defRPr sz="2200" b="0">
                <a:solidFill>
                  <a:srgbClr val="132133"/>
                </a:solidFill>
                <a:latin typeface="Montserrat-Regular"/>
                <a:ea typeface="Montserrat-Regular"/>
                <a:cs typeface="Montserrat-Regular"/>
                <a:sym typeface="Montserrat-Regular"/>
              </a:defRPr>
            </a:pPr>
            <a:endParaRPr lang="en-US" sz="1600" dirty="0">
              <a:latin typeface="Montserrat"/>
            </a:endParaRPr>
          </a:p>
          <a:p>
            <a:pPr algn="ctr" defTabSz="914400">
              <a:spcBef>
                <a:spcPts val="600"/>
              </a:spcBef>
              <a:defRPr sz="2200" b="0">
                <a:solidFill>
                  <a:srgbClr val="132133"/>
                </a:solidFill>
                <a:latin typeface="Montserrat-Regular"/>
                <a:ea typeface="Montserrat-Regular"/>
                <a:cs typeface="Montserrat-Regular"/>
                <a:sym typeface="Montserrat-Regular"/>
              </a:defRPr>
            </a:pPr>
            <a:r>
              <a:rPr lang="en-US" sz="1600" dirty="0">
                <a:latin typeface="Montserrat"/>
              </a:rPr>
              <a:t> </a:t>
            </a:r>
          </a:p>
        </p:txBody>
      </p:sp>
      <p:grpSp>
        <p:nvGrpSpPr>
          <p:cNvPr id="11" name="Group 10">
            <a:extLst>
              <a:ext uri="{FF2B5EF4-FFF2-40B4-BE49-F238E27FC236}">
                <a16:creationId xmlns:a16="http://schemas.microsoft.com/office/drawing/2014/main" id="{A13597E4-2BD3-AE68-0E97-661D7F4A8D77}"/>
              </a:ext>
            </a:extLst>
          </p:cNvPr>
          <p:cNvGrpSpPr/>
          <p:nvPr/>
        </p:nvGrpSpPr>
        <p:grpSpPr>
          <a:xfrm>
            <a:off x="-1" y="6122354"/>
            <a:ext cx="12192000" cy="735646"/>
            <a:chOff x="-1" y="6122354"/>
            <a:chExt cx="12192000" cy="735646"/>
          </a:xfrm>
        </p:grpSpPr>
        <p:sp>
          <p:nvSpPr>
            <p:cNvPr id="9" name="Rectangle 8">
              <a:extLst>
                <a:ext uri="{FF2B5EF4-FFF2-40B4-BE49-F238E27FC236}">
                  <a16:creationId xmlns:a16="http://schemas.microsoft.com/office/drawing/2014/main" id="{83F9E1C5-642F-6947-33B1-4C2E4CED418F}"/>
                </a:ext>
              </a:extLst>
            </p:cNvPr>
            <p:cNvSpPr/>
            <p:nvPr/>
          </p:nvSpPr>
          <p:spPr>
            <a:xfrm>
              <a:off x="-1" y="6122354"/>
              <a:ext cx="12192000" cy="735646"/>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white and blue logo&#10;&#10;Description automatically generated">
              <a:extLst>
                <a:ext uri="{FF2B5EF4-FFF2-40B4-BE49-F238E27FC236}">
                  <a16:creationId xmlns:a16="http://schemas.microsoft.com/office/drawing/2014/main" id="{7CFA1CC1-00CD-2D4B-3D4A-A3C8F6A768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8272" y="6214094"/>
              <a:ext cx="2564808" cy="541053"/>
            </a:xfrm>
            <a:prstGeom prst="rect">
              <a:avLst/>
            </a:prstGeom>
          </p:spPr>
        </p:pic>
      </p:grpSp>
    </p:spTree>
    <p:extLst>
      <p:ext uri="{BB962C8B-B14F-4D97-AF65-F5344CB8AC3E}">
        <p14:creationId xmlns:p14="http://schemas.microsoft.com/office/powerpoint/2010/main" val="40071823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1772</Words>
  <Application>Microsoft Office PowerPoint</Application>
  <PresentationFormat>Widescreen</PresentationFormat>
  <Paragraphs>321</Paragraphs>
  <Slides>46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Calibri</vt:lpstr>
      <vt:lpstr>Calibri Light</vt:lpstr>
      <vt:lpstr>Helvetica</vt:lpstr>
      <vt:lpstr>Montserrat</vt:lpstr>
      <vt:lpstr>Montserrat Medium</vt:lpstr>
      <vt:lpstr>Montserrat-Bold</vt:lpstr>
      <vt:lpstr>montserrat-regular</vt:lpstr>
      <vt:lpstr>montserrat-regular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Christian Cristobal</dc:creator>
  <cp:lastModifiedBy>Karen Schaffer</cp:lastModifiedBy>
  <cp:revision>41</cp:revision>
  <dcterms:created xsi:type="dcterms:W3CDTF">2024-02-13T16:56:03Z</dcterms:created>
  <dcterms:modified xsi:type="dcterms:W3CDTF">2025-12-04T20:01:23Z</dcterms:modified>
</cp:coreProperties>
</file>